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2025/3/11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notesSlide" Target="../notesSlides/notesSlide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0530" y="321945"/>
            <a:ext cx="21653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msg3 trigger</a:t>
            </a:r>
            <a:r>
              <a:rPr lang="zh-CN" altLang="en-US"/>
              <a:t>问题：</a:t>
            </a:r>
          </a:p>
        </p:txBody>
      </p:sp>
      <p:sp>
        <p:nvSpPr>
          <p:cNvPr id="2" name="矩形 1"/>
          <p:cNvSpPr/>
          <p:nvPr/>
        </p:nvSpPr>
        <p:spPr>
          <a:xfrm>
            <a:off x="8266430" y="487680"/>
            <a:ext cx="2219325" cy="6292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小区搜索</a:t>
            </a:r>
          </a:p>
        </p:txBody>
      </p:sp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8266430" y="1497330"/>
            <a:ext cx="2219325" cy="6292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发送</a:t>
            </a:r>
            <a:r>
              <a:rPr lang="en-US" altLang="zh-CN" dirty="0"/>
              <a:t>PRACH</a:t>
            </a:r>
            <a:endParaRPr lang="zh-CN" altLang="en-US" dirty="0"/>
          </a:p>
        </p:txBody>
      </p:sp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8266430" y="2593975"/>
            <a:ext cx="2219325" cy="6292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msg2 </a:t>
            </a:r>
            <a:r>
              <a:rPr lang="zh-CN" altLang="en-US" dirty="0"/>
              <a:t>接收</a:t>
            </a:r>
          </a:p>
        </p:txBody>
      </p:sp>
      <p:sp>
        <p:nvSpPr>
          <p:cNvPr id="6" name="矩形 5"/>
          <p:cNvSpPr/>
          <p:nvPr>
            <p:custDataLst>
              <p:tags r:id="rId3"/>
            </p:custDataLst>
          </p:nvPr>
        </p:nvSpPr>
        <p:spPr>
          <a:xfrm>
            <a:off x="8230870" y="6113780"/>
            <a:ext cx="2219325" cy="6292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msg3 </a:t>
            </a:r>
            <a:r>
              <a:rPr lang="zh-CN" altLang="en-US"/>
              <a:t>发送</a:t>
            </a:r>
          </a:p>
        </p:txBody>
      </p:sp>
      <p:cxnSp>
        <p:nvCxnSpPr>
          <p:cNvPr id="7" name="直接箭头连接符 6"/>
          <p:cNvCxnSpPr/>
          <p:nvPr>
            <p:custDataLst>
              <p:tags r:id="rId4"/>
            </p:custDataLst>
          </p:nvPr>
        </p:nvCxnSpPr>
        <p:spPr>
          <a:xfrm>
            <a:off x="7344410" y="1300480"/>
            <a:ext cx="10833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6602095" y="1116965"/>
            <a:ext cx="523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A </a:t>
            </a:r>
            <a:r>
              <a:rPr lang="en-US" altLang="zh-CN">
                <a:solidFill>
                  <a:schemeClr val="accent5"/>
                </a:solidFill>
              </a:rPr>
              <a:t>√</a:t>
            </a:r>
          </a:p>
        </p:txBody>
      </p:sp>
      <p:cxnSp>
        <p:nvCxnSpPr>
          <p:cNvPr id="9" name="直接箭头连接符 8"/>
          <p:cNvCxnSpPr/>
          <p:nvPr>
            <p:custDataLst>
              <p:tags r:id="rId6"/>
            </p:custDataLst>
          </p:nvPr>
        </p:nvCxnSpPr>
        <p:spPr>
          <a:xfrm>
            <a:off x="7401560" y="2360295"/>
            <a:ext cx="10833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6602095" y="2225675"/>
            <a:ext cx="5810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B </a:t>
            </a:r>
            <a:r>
              <a:rPr lang="en-US" altLang="zh-CN">
                <a:solidFill>
                  <a:schemeClr val="accent5"/>
                </a:solidFill>
                <a:sym typeface="+mn-ea"/>
              </a:rPr>
              <a:t>√</a:t>
            </a:r>
          </a:p>
        </p:txBody>
      </p:sp>
      <p:cxnSp>
        <p:nvCxnSpPr>
          <p:cNvPr id="11" name="直接箭头连接符 10"/>
          <p:cNvCxnSpPr/>
          <p:nvPr>
            <p:custDataLst>
              <p:tags r:id="rId8"/>
            </p:custDataLst>
          </p:nvPr>
        </p:nvCxnSpPr>
        <p:spPr>
          <a:xfrm>
            <a:off x="7401560" y="3500120"/>
            <a:ext cx="10833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>
            <p:custDataLst>
              <p:tags r:id="rId9"/>
            </p:custDataLst>
          </p:nvPr>
        </p:nvSpPr>
        <p:spPr>
          <a:xfrm>
            <a:off x="6598285" y="3310890"/>
            <a:ext cx="5848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C </a:t>
            </a:r>
            <a:r>
              <a:rPr lang="en-US" altLang="zh-CN">
                <a:solidFill>
                  <a:schemeClr val="accent5"/>
                </a:solidFill>
                <a:sym typeface="+mn-ea"/>
              </a:rPr>
              <a:t>√</a:t>
            </a:r>
          </a:p>
        </p:txBody>
      </p:sp>
      <p:sp>
        <p:nvSpPr>
          <p:cNvPr id="14" name="矩形 13"/>
          <p:cNvSpPr/>
          <p:nvPr>
            <p:custDataLst>
              <p:tags r:id="rId10"/>
            </p:custDataLst>
          </p:nvPr>
        </p:nvSpPr>
        <p:spPr>
          <a:xfrm>
            <a:off x="8266430" y="3672840"/>
            <a:ext cx="2219325" cy="6292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msg3 </a:t>
            </a:r>
            <a:r>
              <a:rPr lang="zh-CN" altLang="en-US"/>
              <a:t>发送时机计算</a:t>
            </a:r>
          </a:p>
        </p:txBody>
      </p:sp>
      <p:cxnSp>
        <p:nvCxnSpPr>
          <p:cNvPr id="15" name="直接箭头连接符 14"/>
          <p:cNvCxnSpPr/>
          <p:nvPr>
            <p:custDataLst>
              <p:tags r:id="rId11"/>
            </p:custDataLst>
          </p:nvPr>
        </p:nvCxnSpPr>
        <p:spPr>
          <a:xfrm>
            <a:off x="7183120" y="4030980"/>
            <a:ext cx="10833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>
            <p:custDataLst>
              <p:tags r:id="rId12"/>
            </p:custDataLst>
          </p:nvPr>
        </p:nvSpPr>
        <p:spPr>
          <a:xfrm>
            <a:off x="6598285" y="3806190"/>
            <a:ext cx="5276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D </a:t>
            </a:r>
            <a:r>
              <a:rPr lang="en-US" altLang="zh-CN">
                <a:solidFill>
                  <a:schemeClr val="accent5"/>
                </a:solidFill>
                <a:sym typeface="+mn-ea"/>
              </a:rPr>
              <a:t>√</a:t>
            </a:r>
          </a:p>
        </p:txBody>
      </p:sp>
      <p:cxnSp>
        <p:nvCxnSpPr>
          <p:cNvPr id="17" name="直接箭头连接符 16"/>
          <p:cNvCxnSpPr/>
          <p:nvPr>
            <p:custDataLst>
              <p:tags r:id="rId13"/>
            </p:custDataLst>
          </p:nvPr>
        </p:nvCxnSpPr>
        <p:spPr>
          <a:xfrm>
            <a:off x="7183120" y="6060440"/>
            <a:ext cx="10833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>
            <p:custDataLst>
              <p:tags r:id="rId14"/>
            </p:custDataLst>
          </p:nvPr>
        </p:nvSpPr>
        <p:spPr>
          <a:xfrm>
            <a:off x="6351905" y="5846445"/>
            <a:ext cx="5276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F </a:t>
            </a:r>
            <a:r>
              <a:rPr lang="en-US" altLang="zh-CN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19" name="直接箭头连接符 18"/>
          <p:cNvCxnSpPr/>
          <p:nvPr>
            <p:custDataLst>
              <p:tags r:id="rId15"/>
            </p:custDataLst>
          </p:nvPr>
        </p:nvCxnSpPr>
        <p:spPr>
          <a:xfrm>
            <a:off x="7183120" y="4298950"/>
            <a:ext cx="10833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>
            <p:custDataLst>
              <p:tags r:id="rId16"/>
            </p:custDataLst>
          </p:nvPr>
        </p:nvSpPr>
        <p:spPr>
          <a:xfrm>
            <a:off x="6598285" y="4074160"/>
            <a:ext cx="584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n>
                  <a:solidFill>
                    <a:sysClr val="windowText" lastClr="000000"/>
                  </a:solidFill>
                </a:ln>
              </a:rPr>
              <a:t>E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chemeClr val="accent5"/>
                </a:solidFill>
                <a:sym typeface="+mn-ea"/>
              </a:rPr>
              <a:t>√</a:t>
            </a:r>
            <a:endParaRPr lang="zh-CN" altLang="en-US" dirty="0">
              <a:solidFill>
                <a:srgbClr val="FFC000"/>
              </a:solidFill>
            </a:endParaRPr>
          </a:p>
          <a:p>
            <a:r>
              <a:rPr lang="en-US" altLang="zh-CN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sym typeface="+mn-ea"/>
              </a:rPr>
              <a:t>E+</a:t>
            </a:r>
            <a:r>
              <a:rPr lang="en-US" altLang="zh-CN" dirty="0">
                <a:solidFill>
                  <a:srgbClr val="FFC000"/>
                </a:solidFill>
                <a:sym typeface="+mn-ea"/>
              </a:rPr>
              <a:t> </a:t>
            </a:r>
            <a:r>
              <a:rPr lang="en-US" altLang="zh-CN" dirty="0">
                <a:solidFill>
                  <a:srgbClr val="FF0000"/>
                </a:solidFill>
                <a:sym typeface="+mn-ea"/>
              </a:rPr>
              <a:t>X</a:t>
            </a:r>
            <a:endParaRPr lang="zh-CN" altLang="en-US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17220" y="4174490"/>
            <a:ext cx="484060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>
                <a:sym typeface="+mn-ea"/>
              </a:rPr>
              <a:t>msg3 </a:t>
            </a:r>
            <a:r>
              <a:rPr lang="zh-CN" altLang="en-US">
                <a:sym typeface="+mn-ea"/>
              </a:rPr>
              <a:t>发送时间计算完成立即启动</a:t>
            </a:r>
            <a:r>
              <a:rPr lang="en-US" altLang="zh-CN">
                <a:sym typeface="+mn-ea"/>
              </a:rPr>
              <a:t>trigger PUSCH</a:t>
            </a:r>
          </a:p>
        </p:txBody>
      </p:sp>
      <p:sp>
        <p:nvSpPr>
          <p:cNvPr id="22" name="五角星 21"/>
          <p:cNvSpPr/>
          <p:nvPr/>
        </p:nvSpPr>
        <p:spPr>
          <a:xfrm>
            <a:off x="6251575" y="4298950"/>
            <a:ext cx="341630" cy="371475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23" name="矩形 22"/>
          <p:cNvSpPr/>
          <p:nvPr>
            <p:custDataLst>
              <p:tags r:id="rId17"/>
            </p:custDataLst>
          </p:nvPr>
        </p:nvSpPr>
        <p:spPr>
          <a:xfrm>
            <a:off x="8266430" y="4474845"/>
            <a:ext cx="2219325" cy="6292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msg3  RX TB</a:t>
            </a:r>
            <a:endParaRPr lang="zh-CN" altLang="en-US"/>
          </a:p>
        </p:txBody>
      </p:sp>
      <p:cxnSp>
        <p:nvCxnSpPr>
          <p:cNvPr id="24" name="直接箭头连接符 23"/>
          <p:cNvCxnSpPr/>
          <p:nvPr>
            <p:custDataLst>
              <p:tags r:id="rId18"/>
            </p:custDataLst>
          </p:nvPr>
        </p:nvCxnSpPr>
        <p:spPr>
          <a:xfrm>
            <a:off x="10059035" y="3500120"/>
            <a:ext cx="10833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11142345" y="3310890"/>
            <a:ext cx="11950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协议栈</a:t>
            </a:r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582F5752-A463-423A-824E-BA91B27648F5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7183120" y="4542790"/>
            <a:ext cx="108331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08.55,&quot;left&quot;:443.2,&quot;top&quot;:160.2,&quot;width&quot;:306.1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08.55,&quot;left&quot;:443.2,&quot;top&quot;:160.2,&quot;width&quot;:306.1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50.3,&quot;left&quot;:443.2,&quot;top&quot;:160.2,&quot;width&quot;:311.6}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3207</TotalTime>
  <Words>45</Words>
  <Application>Microsoft Office PowerPoint</Application>
  <PresentationFormat>宽屏</PresentationFormat>
  <Paragraphs>16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微软雅黑</vt:lpstr>
      <vt:lpstr>Arial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Think</dc:creator>
  <cp:lastModifiedBy>win</cp:lastModifiedBy>
  <cp:revision>9</cp:revision>
  <dcterms:created xsi:type="dcterms:W3CDTF">2023-08-09T12:44:00Z</dcterms:created>
  <dcterms:modified xsi:type="dcterms:W3CDTF">2025-03-13T07:17:58Z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2052-12.1.0.20305</vt:lpwstr>
  </property>
</Properties>
</file>