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257" r:id="rId3"/>
    <p:sldId id="478" r:id="rId5"/>
    <p:sldId id="489" r:id="rId6"/>
    <p:sldId id="488" r:id="rId7"/>
    <p:sldId id="301" r:id="rId8"/>
    <p:sldId id="479" r:id="rId9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9" userDrawn="1">
          <p15:clr>
            <a:srgbClr val="A4A3A4"/>
          </p15:clr>
        </p15:guide>
        <p15:guide id="2" pos="394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林涛睿" initials="林涛睿" lastIdx="1" clrIdx="0"/>
  <p:cmAuthor id="3" name="作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E92CC"/>
    <a:srgbClr val="F3DC96"/>
    <a:srgbClr val="EFE6E1"/>
    <a:srgbClr val="FECC2B"/>
    <a:srgbClr val="FFC000"/>
    <a:srgbClr val="DADEE4"/>
    <a:srgbClr val="008CC9"/>
    <a:srgbClr val="006BAD"/>
    <a:srgbClr val="009B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744" y="108"/>
      </p:cViewPr>
      <p:guideLst>
        <p:guide orient="horz" pos="2179"/>
        <p:guide pos="394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32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0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55909-E2A9-4999-A861-4E1A3851C51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796A2-B256-4F97-81F5-B2E925E964D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目标：</a:t>
            </a:r>
            <a:r>
              <a:rPr lang="en-US" altLang="zh-CN"/>
              <a:t>200</a:t>
            </a:r>
            <a:r>
              <a:rPr lang="zh-CN" altLang="en-US"/>
              <a:t>节点、</a:t>
            </a:r>
            <a:r>
              <a:rPr lang="en-US" altLang="zh-CN"/>
              <a:t>16</a:t>
            </a:r>
            <a:r>
              <a:rPr lang="zh-CN" altLang="en-US"/>
              <a:t>基站、收敛时间</a:t>
            </a:r>
            <a:endParaRPr lang="zh-CN" altLang="en-US"/>
          </a:p>
          <a:p>
            <a:r>
              <a:rPr lang="en-US" altLang="zh-CN"/>
              <a:t>v1.0</a:t>
            </a:r>
            <a:r>
              <a:rPr lang="zh-CN" altLang="en-US"/>
              <a:t>：基础框架思路</a:t>
            </a:r>
            <a:endParaRPr lang="zh-CN" altLang="en-US"/>
          </a:p>
          <a:p>
            <a:r>
              <a:rPr lang="en-US" altLang="zh-CN"/>
              <a:t>v1.1</a:t>
            </a:r>
            <a:r>
              <a:rPr lang="zh-CN" altLang="en-US"/>
              <a:t>：协议栈架构</a:t>
            </a:r>
            <a:endParaRPr lang="zh-CN" altLang="en-US"/>
          </a:p>
          <a:p>
            <a:r>
              <a:rPr lang="en-US" altLang="zh-CN"/>
              <a:t>v1.2</a:t>
            </a:r>
            <a:r>
              <a:rPr lang="zh-CN" altLang="en-US"/>
              <a:t>：</a:t>
            </a:r>
            <a:r>
              <a:rPr lang="en-US" altLang="zh-CN"/>
              <a:t>IRN</a:t>
            </a:r>
            <a:r>
              <a:rPr lang="zh-CN" altLang="en-US"/>
              <a:t>接入流程和</a:t>
            </a:r>
            <a:r>
              <a:rPr lang="en-US" altLang="zh-CN"/>
              <a:t>IM</a:t>
            </a:r>
            <a:r>
              <a:rPr lang="zh-CN" altLang="en-US"/>
              <a:t>资源分配</a:t>
            </a:r>
            <a:endParaRPr lang="zh-CN" altLang="en-US"/>
          </a:p>
          <a:p>
            <a:r>
              <a:rPr lang="en-US" altLang="zh-CN"/>
              <a:t>v1.3</a:t>
            </a:r>
            <a:r>
              <a:rPr lang="zh-CN" altLang="en-US"/>
              <a:t>：</a:t>
            </a:r>
            <a:r>
              <a:rPr lang="en-US" altLang="zh-CN"/>
              <a:t>OM</a:t>
            </a:r>
            <a:r>
              <a:rPr lang="zh-CN" altLang="en-US"/>
              <a:t>资源协商机制详细设计</a:t>
            </a:r>
            <a:endParaRPr lang="zh-CN" altLang="en-US"/>
          </a:p>
          <a:p>
            <a:r>
              <a:rPr lang="zh-CN" altLang="en-US"/>
              <a:t>遗留问题：</a:t>
            </a:r>
            <a:endParaRPr lang="zh-CN" altLang="en-US"/>
          </a:p>
          <a:p>
            <a:r>
              <a:rPr lang="zh-CN" altLang="en-US"/>
              <a:t>功率强弱，cp：基站调度选择，</a:t>
            </a:r>
            <a:r>
              <a:rPr lang="en-US" altLang="zh-CN"/>
              <a:t>IRN </a:t>
            </a:r>
            <a:r>
              <a:rPr lang="zh-CN" altLang="en-US"/>
              <a:t>信号进行数字域滤波</a:t>
            </a:r>
            <a:endParaRPr lang="zh-CN" altLang="en-US"/>
          </a:p>
          <a:p>
            <a:r>
              <a:rPr lang="zh-CN" altLang="en-US"/>
              <a:t>同步：</a:t>
            </a:r>
            <a:endParaRPr lang="zh-CN" altLang="en-US"/>
          </a:p>
          <a:p>
            <a:r>
              <a:rPr lang="zh-CN" altLang="en-US"/>
              <a:t>节点ID</a:t>
            </a:r>
            <a:endParaRPr lang="zh-CN" altLang="en-US"/>
          </a:p>
          <a:p>
            <a:r>
              <a:rPr lang="zh-CN" altLang="en-US"/>
              <a:t>pdcp 完保密要</a:t>
            </a:r>
            <a:endParaRPr lang="zh-CN" altLang="en-US"/>
          </a:p>
          <a:p>
            <a:r>
              <a:rPr lang="zh-CN" altLang="en-US"/>
              <a:t>终端鉴权信息</a:t>
            </a:r>
            <a:endParaRPr lang="zh-CN" altLang="en-US"/>
          </a:p>
          <a:p>
            <a:r>
              <a:rPr lang="zh-CN" altLang="en-US"/>
              <a:t>核心网退网</a:t>
            </a:r>
            <a:endParaRPr lang="zh-CN" altLang="en-US"/>
          </a:p>
          <a:p>
            <a:r>
              <a:rPr lang="zh-CN" altLang="en-US"/>
              <a:t>动态协商广播</a:t>
            </a:r>
            <a:endParaRPr lang="zh-CN" altLang="en-US"/>
          </a:p>
          <a:p>
            <a:r>
              <a:rPr lang="zh-CN" altLang="en-US"/>
              <a:t>是否存在不同域的组网需求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一、</a:t>
            </a:r>
            <a:r>
              <a:rPr lang="en-US" altLang="zh-CN"/>
              <a:t>I-M </a:t>
            </a:r>
            <a:r>
              <a:rPr lang="zh-CN" altLang="en-US"/>
              <a:t>共享资源如何资源协商：</a:t>
            </a:r>
            <a:endParaRPr lang="zh-CN" altLang="en-US"/>
          </a:p>
          <a:p>
            <a:r>
              <a:rPr lang="en-US" altLang="zh-CN"/>
              <a:t>1. I-M </a:t>
            </a:r>
            <a:r>
              <a:rPr lang="zh-CN" altLang="en-US"/>
              <a:t>上行接入调度（上行接入和共享</a:t>
            </a:r>
            <a:r>
              <a:rPr lang="en-US" altLang="zh-CN"/>
              <a:t>I-M</a:t>
            </a:r>
            <a:r>
              <a:rPr lang="zh-CN" altLang="en-US"/>
              <a:t>冲突问题）；</a:t>
            </a:r>
            <a:r>
              <a:rPr lang="en-US" altLang="zh-CN"/>
              <a:t> </a:t>
            </a:r>
            <a:r>
              <a:rPr lang="zh-CN" altLang="en-US"/>
              <a:t>半静态接入时隙，中继在网终端独占（</a:t>
            </a:r>
            <a:r>
              <a:rPr lang="en-US" altLang="zh-CN"/>
              <a:t>40ms</a:t>
            </a:r>
            <a:r>
              <a:rPr lang="zh-CN" altLang="en-US"/>
              <a:t>一次接入</a:t>
            </a:r>
            <a:r>
              <a:rPr lang="en-US" altLang="zh-CN"/>
              <a:t>I-M</a:t>
            </a:r>
            <a:r>
              <a:rPr lang="zh-CN" altLang="en-US"/>
              <a:t>周期）</a:t>
            </a:r>
            <a:endParaRPr lang="zh-CN" altLang="en-US"/>
          </a:p>
          <a:p>
            <a:r>
              <a:rPr lang="en-US" altLang="zh-CN"/>
              <a:t>2. </a:t>
            </a:r>
            <a:r>
              <a:rPr lang="zh-CN" altLang="en-US"/>
              <a:t>接入时隙上碰撞情况：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二、频分多用户，资源协商</a:t>
            </a:r>
            <a:endParaRPr lang="zh-CN" altLang="en-US"/>
          </a:p>
          <a:p>
            <a:r>
              <a:rPr lang="en-US" altLang="zh-CN"/>
              <a:t>1. </a:t>
            </a:r>
            <a:r>
              <a:rPr lang="zh-CN" altLang="en-US"/>
              <a:t>资源协商时隙，用户之间时分正交</a:t>
            </a:r>
            <a:endParaRPr lang="zh-CN" altLang="en-US"/>
          </a:p>
          <a:p>
            <a:r>
              <a:rPr lang="en-US" altLang="zh-CN"/>
              <a:t>2. </a:t>
            </a:r>
            <a:r>
              <a:rPr lang="zh-CN" altLang="en-US"/>
              <a:t>用户量大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三、</a:t>
            </a:r>
            <a:r>
              <a:rPr lang="en-US" altLang="zh-CN"/>
              <a:t>HARQ</a:t>
            </a:r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821815"/>
            <a:ext cx="12189460" cy="2959100"/>
          </a:xfrm>
          <a:prstGeom prst="rect">
            <a:avLst/>
          </a:prstGeom>
          <a:solidFill>
            <a:srgbClr val="009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3549650" y="2537460"/>
            <a:ext cx="7889875" cy="1370330"/>
          </a:xfrm>
        </p:spPr>
        <p:txBody>
          <a:bodyPr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>
              <a:lnSpc>
                <a:spcPct val="80000"/>
              </a:lnSpc>
            </a:pPr>
            <a:r>
              <a:rPr lang="en-US" altLang="zh-CN"/>
              <a:t>THANK YOU  !</a:t>
            </a:r>
            <a:endParaRPr lang="en-US" altLang="zh-CN"/>
          </a:p>
        </p:txBody>
      </p:sp>
      <p:sp>
        <p:nvSpPr>
          <p:cNvPr id="5" name="矩形 4"/>
          <p:cNvSpPr/>
          <p:nvPr userDrawn="1"/>
        </p:nvSpPr>
        <p:spPr>
          <a:xfrm>
            <a:off x="86627" y="67483"/>
            <a:ext cx="914400" cy="7603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086" y="2496664"/>
            <a:ext cx="1590150" cy="1228220"/>
          </a:xfrm>
          <a:prstGeom prst="rect">
            <a:avLst/>
          </a:prstGeom>
        </p:spPr>
      </p:pic>
      <p:cxnSp>
        <p:nvCxnSpPr>
          <p:cNvPr id="12" name="直接连接符 11"/>
          <p:cNvCxnSpPr/>
          <p:nvPr userDrawn="1"/>
        </p:nvCxnSpPr>
        <p:spPr>
          <a:xfrm>
            <a:off x="1850427" y="2940844"/>
            <a:ext cx="0" cy="143771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 userDrawn="1"/>
        </p:nvCxnSpPr>
        <p:spPr>
          <a:xfrm>
            <a:off x="1516086" y="3305146"/>
            <a:ext cx="141264" cy="0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 userDrawn="1"/>
        </p:nvCxnSpPr>
        <p:spPr>
          <a:xfrm>
            <a:off x="2962275" y="3310891"/>
            <a:ext cx="140497" cy="0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 userDrawn="1"/>
        </p:nvCxnSpPr>
        <p:spPr>
          <a:xfrm flipV="1">
            <a:off x="2387627" y="3381375"/>
            <a:ext cx="100779" cy="101935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 userDrawn="1"/>
        </p:nvCxnSpPr>
        <p:spPr>
          <a:xfrm flipV="1">
            <a:off x="2143125" y="3150706"/>
            <a:ext cx="88106" cy="92557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 userDrawn="1"/>
        </p:nvCxnSpPr>
        <p:spPr>
          <a:xfrm>
            <a:off x="1850427" y="3531306"/>
            <a:ext cx="0" cy="143771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 userDrawn="1"/>
        </p:nvCxnSpPr>
        <p:spPr>
          <a:xfrm>
            <a:off x="2757684" y="2940844"/>
            <a:ext cx="0" cy="143770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 userDrawn="1"/>
        </p:nvCxnSpPr>
        <p:spPr>
          <a:xfrm>
            <a:off x="2757684" y="3531306"/>
            <a:ext cx="7536" cy="143771"/>
          </a:xfrm>
          <a:prstGeom prst="line">
            <a:avLst/>
          </a:prstGeom>
          <a:ln w="19050">
            <a:solidFill>
              <a:srgbClr val="FCFD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680" y="241211"/>
            <a:ext cx="6590453" cy="614680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008CC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07680" y="1154828"/>
            <a:ext cx="10527445" cy="1459281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lang="zh-CN" altLang="en-US" sz="3200" b="1" kern="1200" dirty="0">
                <a:solidFill>
                  <a:srgbClr val="008CC9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89600" y="1445284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445284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742148" y="266366"/>
            <a:ext cx="6748145" cy="60198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rgbClr val="008CC9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5162550" y="3383461"/>
            <a:ext cx="5099050" cy="582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054600" y="2527550"/>
            <a:ext cx="5588000" cy="767390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54600" y="3539854"/>
            <a:ext cx="5588000" cy="3961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0" name="矩形 9"/>
          <p:cNvSpPr/>
          <p:nvPr userDrawn="1"/>
        </p:nvSpPr>
        <p:spPr>
          <a:xfrm>
            <a:off x="1714500" y="-1"/>
            <a:ext cx="2743200" cy="4374061"/>
          </a:xfrm>
          <a:prstGeom prst="rect">
            <a:avLst/>
          </a:prstGeom>
          <a:solidFill>
            <a:srgbClr val="009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2133600" y="1993900"/>
            <a:ext cx="1942088" cy="1942088"/>
          </a:xfrm>
          <a:prstGeom prst="rect">
            <a:avLst/>
          </a:prstGeom>
          <a:solidFill>
            <a:srgbClr val="009BDC"/>
          </a:solidFill>
          <a:ln w="476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4.xml"/><Relationship Id="rId8" Type="http://schemas.openxmlformats.org/officeDocument/2006/relationships/tags" Target="../tags/tag3.xml"/><Relationship Id="rId7" Type="http://schemas.openxmlformats.org/officeDocument/2006/relationships/tags" Target="../tags/tag2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3.pn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713400" y="271735"/>
            <a:ext cx="10515600" cy="6138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22" y="365125"/>
            <a:ext cx="552478" cy="42704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673" y="6403974"/>
            <a:ext cx="1045661" cy="3811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1.xml"/><Relationship Id="rId6" Type="http://schemas.openxmlformats.org/officeDocument/2006/relationships/tags" Target="../tags/tag9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hyperlink" Target="mailto:contact@yunzhiruantong.com" TargetMode="Externa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408680" y="2649855"/>
            <a:ext cx="7451725" cy="128778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zh-CN" altLang="en-US" sz="4800" dirty="0"/>
              <a:t>日志提效方案</a:t>
            </a:r>
            <a:endParaRPr lang="zh-CN" altLang="en-US" sz="4800" dirty="0"/>
          </a:p>
        </p:txBody>
      </p:sp>
      <p:sp>
        <p:nvSpPr>
          <p:cNvPr id="3" name="文本框 2"/>
          <p:cNvSpPr txBox="1"/>
          <p:nvPr/>
        </p:nvSpPr>
        <p:spPr>
          <a:xfrm>
            <a:off x="3516256" y="4088137"/>
            <a:ext cx="344394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+mn-cs"/>
                <a:sym typeface="Arial" panose="020B0604020202020204"/>
              </a:rPr>
              <a:t>汇报人：</a:t>
            </a: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XXX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汇报日期：</a:t>
            </a: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2025.12.11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  <a:sym typeface="Arial" panose="020B0604020202020204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390" y="241300"/>
            <a:ext cx="10970260" cy="614680"/>
          </a:xfrm>
        </p:spPr>
        <p:txBody>
          <a:bodyPr/>
          <a:lstStyle/>
          <a:p>
            <a:r>
              <a:rPr lang="zh-CN" altLang="en-US" sz="2400" dirty="0"/>
              <a:t>日志提效方案</a:t>
            </a:r>
            <a:r>
              <a:rPr lang="en-US" altLang="zh-CN" sz="2400" dirty="0"/>
              <a:t>1</a:t>
            </a:r>
            <a:r>
              <a:rPr lang="zh-CN" altLang="en-US" sz="2400" dirty="0"/>
              <a:t>：基于原</a:t>
            </a:r>
            <a:r>
              <a:rPr lang="en-US" altLang="zh-CN" sz="2400" dirty="0"/>
              <a:t>TraceLog</a:t>
            </a:r>
            <a:r>
              <a:rPr lang="zh-CN" altLang="en-US" sz="2400" dirty="0"/>
              <a:t>机制做</a:t>
            </a:r>
            <a:r>
              <a:rPr lang="zh-CN" altLang="en-US" sz="2400" dirty="0">
                <a:sym typeface="+mn-ea"/>
              </a:rPr>
              <a:t>结构扩展</a:t>
            </a:r>
            <a:r>
              <a:rPr lang="zh-CN" altLang="en-US" sz="2400" dirty="0"/>
              <a:t>，</a:t>
            </a:r>
            <a:r>
              <a:rPr lang="zh-CN" altLang="en-US" sz="2400" dirty="0"/>
              <a:t>新增</a:t>
            </a:r>
            <a:r>
              <a:rPr lang="en-US" altLang="zh-CN" sz="2400" dirty="0"/>
              <a:t>Buffer</a:t>
            </a:r>
            <a:r>
              <a:rPr lang="zh-CN" altLang="en-US" sz="2400" dirty="0"/>
              <a:t>机制</a:t>
            </a:r>
            <a:endParaRPr lang="zh-CN" altLang="en-US" sz="2400" dirty="0"/>
          </a:p>
        </p:txBody>
      </p:sp>
      <p:sp>
        <p:nvSpPr>
          <p:cNvPr id="3" name="矩形 2"/>
          <p:cNvSpPr/>
          <p:nvPr/>
        </p:nvSpPr>
        <p:spPr>
          <a:xfrm>
            <a:off x="1304925" y="4119245"/>
            <a:ext cx="2282190" cy="5422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logArea0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04925" y="4661535"/>
            <a:ext cx="2282190" cy="5422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logArea1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04925" y="5198745"/>
            <a:ext cx="2282190" cy="5422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logArea2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04925" y="5741035"/>
            <a:ext cx="2282190" cy="5422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logArea3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8" name="左大括号 7"/>
          <p:cNvSpPr/>
          <p:nvPr/>
        </p:nvSpPr>
        <p:spPr>
          <a:xfrm>
            <a:off x="902970" y="4218940"/>
            <a:ext cx="325755" cy="196659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302385" y="6275070"/>
            <a:ext cx="2282190" cy="26733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tailArea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84835" y="2454910"/>
            <a:ext cx="1902460" cy="9404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traceLogBuffer for Core0</a:t>
            </a:r>
            <a:endParaRPr lang="en-US" altLang="zh-CN">
              <a:solidFill>
                <a:schemeClr val="tx1"/>
              </a:solidFill>
            </a:endParaRPr>
          </a:p>
          <a:p>
            <a:pPr algn="ctr"/>
            <a:r>
              <a:rPr lang="en-US" altLang="zh-CN">
                <a:solidFill>
                  <a:schemeClr val="tx1"/>
                </a:solidFill>
              </a:rPr>
              <a:t>(</a:t>
            </a:r>
            <a:r>
              <a:rPr lang="en-US" altLang="zh-CN">
                <a:solidFill>
                  <a:srgbClr val="C00000"/>
                </a:solidFill>
              </a:rPr>
              <a:t>512</a:t>
            </a:r>
            <a:r>
              <a:rPr lang="en-US" altLang="zh-CN">
                <a:solidFill>
                  <a:schemeClr val="tx1"/>
                </a:solidFill>
              </a:rPr>
              <a:t>Bytes)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6530" y="5029200"/>
            <a:ext cx="704850" cy="32448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dirty="0" smtClean="0">
                <a:solidFill>
                  <a:schemeClr val="tx1"/>
                </a:solidFill>
                <a:latin typeface="+mn-ea"/>
              </a:rPr>
              <a:t>APE0</a:t>
            </a:r>
            <a:endParaRPr lang="en-US" altLang="zh-CN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795145" y="3653790"/>
            <a:ext cx="1301750" cy="32448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dirty="0" smtClean="0">
                <a:solidFill>
                  <a:schemeClr val="tx1"/>
                </a:solidFill>
                <a:latin typeface="+mn-ea"/>
              </a:rPr>
              <a:t>DDR Space</a:t>
            </a:r>
            <a:endParaRPr lang="en-US" altLang="zh-CN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17575" y="2108835"/>
            <a:ext cx="1301750" cy="32448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dirty="0" smtClean="0">
                <a:solidFill>
                  <a:schemeClr val="tx1"/>
                </a:solidFill>
                <a:latin typeface="+mn-ea"/>
              </a:rPr>
              <a:t>DM Space</a:t>
            </a:r>
            <a:endParaRPr lang="en-US" altLang="zh-CN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55270" y="1384300"/>
            <a:ext cx="2066290" cy="3467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>
                <a:solidFill>
                  <a:schemeClr val="tx1"/>
                </a:solidFill>
              </a:rPr>
              <a:t>TraceLog(4/8/12words)</a:t>
            </a:r>
            <a:endParaRPr lang="en-US" altLang="zh-CN" sz="1400">
              <a:solidFill>
                <a:schemeClr val="tx1"/>
              </a:solidFill>
            </a:endParaRPr>
          </a:p>
        </p:txBody>
      </p:sp>
      <p:cxnSp>
        <p:nvCxnSpPr>
          <p:cNvPr id="15" name="曲线连接符 14"/>
          <p:cNvCxnSpPr>
            <a:stCxn id="14" idx="2"/>
            <a:endCxn id="10" idx="0"/>
          </p:cNvCxnSpPr>
          <p:nvPr/>
        </p:nvCxnSpPr>
        <p:spPr>
          <a:xfrm rot="5400000" flipV="1">
            <a:off x="1050290" y="1969135"/>
            <a:ext cx="723900" cy="247650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" name="标题 1"/>
          <p:cNvSpPr>
            <a:spLocks noGrp="1"/>
          </p:cNvSpPr>
          <p:nvPr/>
        </p:nvSpPr>
        <p:spPr>
          <a:xfrm>
            <a:off x="6656070" y="1069340"/>
            <a:ext cx="5319395" cy="55568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200" b="1" kern="1200">
                <a:solidFill>
                  <a:srgbClr val="008CC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一、方案简述：</a:t>
            </a:r>
            <a:endParaRPr lang="zh-CN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1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、基于原来的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TraceLog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机制；</a:t>
            </a:r>
            <a:endParaRPr lang="en-US" altLang="zh-CN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2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zh-CN" altLang="en-US" sz="2000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新增</a:t>
            </a:r>
            <a:r>
              <a:rPr lang="en-US" altLang="zh-CN" sz="2000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traceLogBuffer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(512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字节</a:t>
            </a:r>
            <a:r>
              <a:rPr lang="en-US" altLang="zh-CN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DM</a:t>
            </a:r>
            <a:r>
              <a:rPr lang="zh-CN" altLang="en-US" sz="20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空间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)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，部署在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APE0~APE3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，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Tracelog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先记录在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Buffer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内，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“Buffer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满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”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时，自行搬移到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DDR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上，提升日志效率；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3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、原来的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TraceLog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仅支持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16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字节结构，扩展后可</a:t>
            </a:r>
            <a:r>
              <a:rPr lang="zh-CN" altLang="en-US" sz="2000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支持</a:t>
            </a:r>
            <a:r>
              <a:rPr lang="en-US" altLang="zh-CN" sz="2000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0~11</a:t>
            </a:r>
            <a:r>
              <a:rPr lang="zh-CN" altLang="en-US" sz="2000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个参数</a:t>
            </a:r>
            <a:r>
              <a:rPr lang="zh-CN" altLang="en-US" sz="2000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</a:rPr>
              <a:t>结构。</a:t>
            </a:r>
            <a:endParaRPr lang="zh-CN" altLang="en-US" sz="2000" dirty="0">
              <a:solidFill>
                <a:srgbClr val="C0000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4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、基于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11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个参数的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TraceLog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可记录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TTI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级别运行日志。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二、修改点：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1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、物理层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（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1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）新增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traceLogBuffer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及相关机制；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（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2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）支持扩展的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TraceLog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2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en-US" altLang="zh-CN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CU LogWriter</a:t>
            </a:r>
            <a:r>
              <a:rPr lang="zh-CN" altLang="en-US" sz="20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需适配修改。</a:t>
            </a:r>
            <a:endParaRPr lang="zh-CN" altLang="en-US" sz="20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cxnSp>
        <p:nvCxnSpPr>
          <p:cNvPr id="25" name="曲线连接符 24"/>
          <p:cNvCxnSpPr>
            <a:stCxn id="10" idx="2"/>
            <a:endCxn id="3" idx="0"/>
          </p:cNvCxnSpPr>
          <p:nvPr/>
        </p:nvCxnSpPr>
        <p:spPr>
          <a:xfrm rot="5400000" flipV="1">
            <a:off x="1628775" y="3302000"/>
            <a:ext cx="723900" cy="909955"/>
          </a:xfrm>
          <a:prstGeom prst="curvedConnector3">
            <a:avLst>
              <a:gd name="adj1" fmla="val 49956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26" name="图片 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25495" y="1069340"/>
            <a:ext cx="3129280" cy="1089025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2325" y="2420620"/>
            <a:ext cx="3092450" cy="1038225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270" y="3691890"/>
            <a:ext cx="2770505" cy="9829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0675" y="5846445"/>
            <a:ext cx="6384925" cy="90106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390" y="241300"/>
            <a:ext cx="10970260" cy="614680"/>
          </a:xfrm>
        </p:spPr>
        <p:txBody>
          <a:bodyPr/>
          <a:lstStyle/>
          <a:p>
            <a:r>
              <a:rPr lang="zh-CN" altLang="en-US" sz="2400" dirty="0"/>
              <a:t>日志提效方案</a:t>
            </a:r>
            <a:r>
              <a:rPr lang="en-US" altLang="zh-CN" sz="2400" dirty="0"/>
              <a:t>2</a:t>
            </a:r>
            <a:r>
              <a:rPr lang="zh-CN" altLang="en-US" sz="2400" dirty="0"/>
              <a:t>：新的</a:t>
            </a:r>
            <a:r>
              <a:rPr lang="en-US" altLang="zh-CN" sz="2400" dirty="0"/>
              <a:t>TTI</a:t>
            </a:r>
            <a:r>
              <a:rPr lang="zh-CN" altLang="en-US" sz="2400" dirty="0"/>
              <a:t>级运行日志</a:t>
            </a:r>
            <a:endParaRPr lang="zh-CN" altLang="en-US" sz="2400" dirty="0"/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7382510" y="763270"/>
            <a:ext cx="4695190" cy="4785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200" b="1" kern="1200">
                <a:solidFill>
                  <a:srgbClr val="008CC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zh-CN" sz="24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方案简述：</a:t>
            </a:r>
            <a:endParaRPr lang="zh-CN" sz="240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1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APE0~APE3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上部署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TtiLogBuffer(</a:t>
            </a:r>
            <a:r>
              <a:rPr lang="en-US" altLang="zh-CN" sz="18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512</a:t>
            </a:r>
            <a:r>
              <a:rPr lang="zh-CN" altLang="en-US" sz="18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字节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)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；</a:t>
            </a:r>
            <a:endParaRPr lang="zh-CN" altLang="en-US" sz="18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2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TtiLog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中，定义成员变量，对应于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任务运行的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关键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信息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zh-CN" altLang="en-US" sz="18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3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、通过专用的宏定义接口，给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TtiLog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中的成员变量赋值。</a:t>
            </a:r>
            <a:endParaRPr lang="zh-CN" altLang="en-US" sz="18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4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、每个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Slot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进行一次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DMA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搬移，将当前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Slot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的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TtiLog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搬移到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DDR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空间。</a:t>
            </a:r>
            <a:endParaRPr lang="zh-CN" altLang="en-US" sz="18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5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en-US" altLang="zh-CN" sz="18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DDR</a:t>
            </a:r>
            <a:r>
              <a:rPr lang="zh-CN" altLang="en-US" sz="180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空间配置两块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，每块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512k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，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Phy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写满一块后写另一块，如此轮换。满调度情况下，每块空间可支持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Phy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写入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2s+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。</a:t>
            </a:r>
            <a:endParaRPr lang="zh-CN" altLang="en-US" sz="18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6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CU LogWriter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取当前写满的一块写入文件。</a:t>
            </a:r>
            <a:endParaRPr lang="zh-CN" altLang="en-US" sz="18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7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、新开发解析工具，按照数据结构将日志文件解析成</a:t>
            </a:r>
            <a:r>
              <a:rPr lang="en-US" altLang="zh-CN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csv</a:t>
            </a:r>
            <a:r>
              <a:rPr lang="zh-CN" altLang="en-US" sz="1800" b="0" dirty="0">
                <a:solidFill>
                  <a:schemeClr val="tx1"/>
                </a:solidFill>
                <a:latin typeface="华文楷体" panose="02010600040101010101" charset="-122"/>
                <a:ea typeface="华文楷体" panose="02010600040101010101" charset="-122"/>
              </a:rPr>
              <a:t>文件。</a:t>
            </a:r>
            <a:endParaRPr lang="zh-CN" altLang="en-US" sz="1800" b="0" dirty="0">
              <a:solidFill>
                <a:schemeClr val="tx1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45" y="2195195"/>
            <a:ext cx="3858260" cy="353758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45" y="5795645"/>
            <a:ext cx="3857625" cy="995680"/>
          </a:xfrm>
          <a:prstGeom prst="rect">
            <a:avLst/>
          </a:prstGeom>
        </p:spPr>
      </p:pic>
      <p:sp>
        <p:nvSpPr>
          <p:cNvPr id="21" name="矩形 20"/>
          <p:cNvSpPr/>
          <p:nvPr/>
        </p:nvSpPr>
        <p:spPr>
          <a:xfrm>
            <a:off x="5173345" y="1349375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logArea0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173345" y="1666240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logArea1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173345" y="1980565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...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5173345" y="2297430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logAreaN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30" name="左大括号 29"/>
          <p:cNvSpPr/>
          <p:nvPr/>
        </p:nvSpPr>
        <p:spPr>
          <a:xfrm>
            <a:off x="4959350" y="1349375"/>
            <a:ext cx="172720" cy="126555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4318000" y="1748790"/>
            <a:ext cx="704850" cy="58991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sz="1600" dirty="0" smtClean="0">
                <a:solidFill>
                  <a:schemeClr val="tx1"/>
                </a:solidFill>
                <a:latin typeface="+mn-ea"/>
              </a:rPr>
              <a:t>DDR</a:t>
            </a:r>
            <a:endParaRPr lang="en-US" altLang="zh-CN" sz="1600" dirty="0" smtClean="0">
              <a:solidFill>
                <a:schemeClr val="tx1"/>
              </a:solidFill>
              <a:latin typeface="+mn-ea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sz="1600" dirty="0" smtClean="0">
                <a:solidFill>
                  <a:schemeClr val="tx1"/>
                </a:solidFill>
                <a:latin typeface="+mn-ea"/>
              </a:rPr>
              <a:t>Space0</a:t>
            </a:r>
            <a:endParaRPr lang="en-US" altLang="zh-CN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5147310" y="2964180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logArea0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5147310" y="3281045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logArea1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5147310" y="3595370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...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147310" y="3912235"/>
            <a:ext cx="1753870" cy="3168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</a:rPr>
              <a:t>logAreaN</a:t>
            </a:r>
            <a:endParaRPr lang="en-US" altLang="zh-CN">
              <a:solidFill>
                <a:schemeClr val="tx1"/>
              </a:solidFill>
            </a:endParaRPr>
          </a:p>
        </p:txBody>
      </p:sp>
      <p:sp>
        <p:nvSpPr>
          <p:cNvPr id="36" name="左大括号 35"/>
          <p:cNvSpPr/>
          <p:nvPr/>
        </p:nvSpPr>
        <p:spPr>
          <a:xfrm>
            <a:off x="4933315" y="2964180"/>
            <a:ext cx="172720" cy="126555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7" name="文本框 36"/>
          <p:cNvSpPr txBox="1"/>
          <p:nvPr/>
        </p:nvSpPr>
        <p:spPr>
          <a:xfrm>
            <a:off x="4291965" y="3363595"/>
            <a:ext cx="704850" cy="58991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sz="1600" dirty="0" smtClean="0">
                <a:solidFill>
                  <a:schemeClr val="tx1"/>
                </a:solidFill>
                <a:latin typeface="+mn-ea"/>
              </a:rPr>
              <a:t>DDR</a:t>
            </a:r>
            <a:endParaRPr lang="en-US" altLang="zh-CN" sz="1600" dirty="0" smtClean="0">
              <a:solidFill>
                <a:schemeClr val="tx1"/>
              </a:solidFill>
              <a:latin typeface="+mn-ea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sz="1600" dirty="0" smtClean="0">
                <a:solidFill>
                  <a:schemeClr val="tx1"/>
                </a:solidFill>
                <a:latin typeface="+mn-ea"/>
              </a:rPr>
              <a:t>Space1</a:t>
            </a:r>
            <a:endParaRPr lang="en-US" altLang="zh-CN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5671820" y="966470"/>
            <a:ext cx="704850" cy="32448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en-US" altLang="zh-CN" dirty="0" smtClean="0">
                <a:solidFill>
                  <a:schemeClr val="tx1"/>
                </a:solidFill>
                <a:latin typeface="+mn-ea"/>
              </a:rPr>
              <a:t>APE0</a:t>
            </a:r>
            <a:endParaRPr lang="en-US" altLang="zh-CN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2512060" y="1188085"/>
            <a:ext cx="1616710" cy="3467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400">
                <a:solidFill>
                  <a:schemeClr val="tx1"/>
                </a:solidFill>
              </a:rPr>
              <a:t>TtiLog</a:t>
            </a:r>
            <a:endParaRPr lang="en-US" altLang="zh-CN" sz="1400">
              <a:solidFill>
                <a:schemeClr val="tx1"/>
              </a:solidFill>
            </a:endParaRPr>
          </a:p>
        </p:txBody>
      </p:sp>
      <p:cxnSp>
        <p:nvCxnSpPr>
          <p:cNvPr id="40" name="曲线连接符 39"/>
          <p:cNvCxnSpPr>
            <a:stCxn id="39" idx="3"/>
          </p:cNvCxnSpPr>
          <p:nvPr/>
        </p:nvCxnSpPr>
        <p:spPr>
          <a:xfrm>
            <a:off x="4128770" y="1361440"/>
            <a:ext cx="1030605" cy="627380"/>
          </a:xfrm>
          <a:prstGeom prst="curvedConnector3">
            <a:avLst>
              <a:gd name="adj1" fmla="val 50031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7500" y="4363720"/>
            <a:ext cx="3088640" cy="13379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390" y="241300"/>
            <a:ext cx="10970260" cy="614680"/>
          </a:xfrm>
        </p:spPr>
        <p:txBody>
          <a:bodyPr/>
          <a:lstStyle/>
          <a:p>
            <a:r>
              <a:rPr lang="zh-CN" sz="2400" dirty="0"/>
              <a:t>方案对比</a:t>
            </a:r>
            <a:endParaRPr lang="zh-CN" sz="2400" dirty="0"/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316230" y="944245"/>
          <a:ext cx="11361420" cy="372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1665"/>
                <a:gridCol w="3977005"/>
                <a:gridCol w="5492750"/>
              </a:tblGrid>
              <a:tr h="406400">
                <a:tc>
                  <a:txBody>
                    <a:bodyPr/>
                    <a:p>
                      <a:pPr>
                        <a:buNone/>
                      </a:pP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000"/>
                        <a:t>优点</a:t>
                      </a: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000"/>
                        <a:t>缺点</a:t>
                      </a:r>
                      <a:endParaRPr lang="zh-CN" altLang="en-US" sz="2000"/>
                    </a:p>
                  </a:txBody>
                  <a:tcPr/>
                </a:tc>
              </a:tr>
              <a:tr h="174561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方案</a:t>
                      </a:r>
                      <a:r>
                        <a:rPr lang="en-US" altLang="zh-CN"/>
                        <a:t>1</a:t>
                      </a:r>
                      <a:r>
                        <a:rPr lang="zh-CN" altLang="en-US"/>
                        <a:t>：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TraceLog</a:t>
                      </a:r>
                      <a:r>
                        <a:rPr lang="zh-CN" altLang="en-US"/>
                        <a:t>增强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、</a:t>
                      </a:r>
                      <a:r>
                        <a:rPr lang="en-US" altLang="zh-CN"/>
                        <a:t>TraceLog</a:t>
                      </a:r>
                      <a:r>
                        <a:rPr lang="zh-CN" altLang="en-US"/>
                        <a:t>机制</a:t>
                      </a:r>
                      <a:r>
                        <a:rPr lang="zh-CN" altLang="en-US" sz="1800">
                          <a:sym typeface="+mn-ea"/>
                        </a:rPr>
                        <a:t>使用方式灵活；</a:t>
                      </a: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r>
                        <a:rPr lang="zh-CN" altLang="en-US"/>
                        <a:t>、扩展新的日志记录方式后，便于记录相关性强的多信息记录。</a:t>
                      </a:r>
                      <a:endParaRPr lang="zh-CN" altLang="en-US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、当一个</a:t>
                      </a:r>
                      <a:r>
                        <a:rPr lang="en-US" altLang="zh-CN"/>
                        <a:t>Slot</a:t>
                      </a:r>
                      <a:r>
                        <a:rPr lang="zh-CN" altLang="en-US"/>
                        <a:t>内</a:t>
                      </a:r>
                      <a:r>
                        <a:rPr lang="zh-CN"/>
                        <a:t>记录内容多于</a:t>
                      </a:r>
                      <a:r>
                        <a:rPr lang="en-US" altLang="zh-CN"/>
                        <a:t>512</a:t>
                      </a:r>
                      <a:r>
                        <a:rPr lang="zh-CN" altLang="en-US"/>
                        <a:t>字节时，会涉及多次</a:t>
                      </a:r>
                      <a:r>
                        <a:rPr lang="en-US" altLang="zh-CN"/>
                        <a:t>DMA</a:t>
                      </a:r>
                      <a:r>
                        <a:rPr lang="zh-CN" altLang="en-US"/>
                        <a:t>搬移，且</a:t>
                      </a:r>
                      <a:r>
                        <a:rPr lang="zh-CN" altLang="en-US" sz="1800">
                          <a:sym typeface="+mn-ea"/>
                        </a:rPr>
                        <a:t>搬移时机随机，可能</a:t>
                      </a:r>
                      <a:r>
                        <a:rPr lang="zh-CN" altLang="en-US"/>
                        <a:t>会对业务有一定影响。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r>
                        <a:rPr lang="zh-CN" altLang="en-US"/>
                        <a:t>、新的日志点，可能涉及增新日志</a:t>
                      </a:r>
                      <a:r>
                        <a:rPr lang="en-US" altLang="zh-CN"/>
                        <a:t>ID</a:t>
                      </a:r>
                      <a:r>
                        <a:rPr lang="zh-CN" altLang="en-US"/>
                        <a:t>，需同步刷新解析文件。</a:t>
                      </a:r>
                      <a:endParaRPr lang="zh-CN" altLang="en-US"/>
                    </a:p>
                  </a:txBody>
                  <a:tcPr/>
                </a:tc>
              </a:tr>
              <a:tr h="15748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方案</a:t>
                      </a:r>
                      <a:r>
                        <a:rPr lang="en-US" altLang="zh-CN"/>
                        <a:t>2</a:t>
                      </a:r>
                      <a:r>
                        <a:rPr lang="zh-CN" altLang="en-US"/>
                        <a:t>：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新的</a:t>
                      </a:r>
                      <a:r>
                        <a:rPr lang="en-US" altLang="zh-CN"/>
                        <a:t>TtiLog</a:t>
                      </a:r>
                      <a:r>
                        <a:rPr lang="zh-CN" altLang="en-US"/>
                        <a:t>机制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1</a:t>
                      </a:r>
                      <a:r>
                        <a:rPr lang="zh-CN" altLang="en-US" sz="1800">
                          <a:sym typeface="+mn-ea"/>
                        </a:rPr>
                        <a:t>、可以解析成</a:t>
                      </a:r>
                      <a:r>
                        <a:rPr lang="en-US" altLang="zh-CN" sz="1800">
                          <a:sym typeface="+mn-ea"/>
                        </a:rPr>
                        <a:t>csv</a:t>
                      </a:r>
                      <a:r>
                        <a:rPr lang="zh-CN" altLang="en-US" sz="1800">
                          <a:sym typeface="+mn-ea"/>
                        </a:rPr>
                        <a:t>文件，用</a:t>
                      </a:r>
                      <a:r>
                        <a:rPr lang="en-US" altLang="zh-CN" sz="1800">
                          <a:sym typeface="+mn-ea"/>
                        </a:rPr>
                        <a:t>excel</a:t>
                      </a:r>
                      <a:r>
                        <a:rPr lang="zh-CN" altLang="en-US" sz="1800">
                          <a:sym typeface="+mn-ea"/>
                        </a:rPr>
                        <a:t>打开，一个</a:t>
                      </a:r>
                      <a:r>
                        <a:rPr lang="en-US" altLang="zh-CN" sz="1800">
                          <a:sym typeface="+mn-ea"/>
                        </a:rPr>
                        <a:t>slot</a:t>
                      </a:r>
                      <a:r>
                        <a:rPr lang="zh-CN" altLang="en-US" sz="1800">
                          <a:sym typeface="+mn-ea"/>
                        </a:rPr>
                        <a:t>一行，便于按</a:t>
                      </a:r>
                      <a:r>
                        <a:rPr lang="en-US" altLang="zh-CN" sz="1800">
                          <a:sym typeface="+mn-ea"/>
                        </a:rPr>
                        <a:t>TTI</a:t>
                      </a:r>
                      <a:r>
                        <a:rPr lang="zh-CN" altLang="en-US" sz="1800">
                          <a:sym typeface="+mn-ea"/>
                        </a:rPr>
                        <a:t>进行</a:t>
                      </a:r>
                      <a:r>
                        <a:rPr lang="zh-CN" altLang="en-US" sz="1800">
                          <a:sym typeface="+mn-ea"/>
                        </a:rPr>
                        <a:t>系统级的</a:t>
                      </a:r>
                      <a:r>
                        <a:rPr lang="zh-CN" altLang="en-US" sz="1800">
                          <a:sym typeface="+mn-ea"/>
                        </a:rPr>
                        <a:t>上下文分析与问题界定；</a:t>
                      </a:r>
                      <a:endParaRPr lang="en-US" altLang="zh-CN"/>
                    </a:p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r>
                        <a:rPr lang="zh-CN" altLang="en-US"/>
                        <a:t>、</a:t>
                      </a:r>
                      <a:r>
                        <a:rPr lang="en-US" altLang="zh-CN"/>
                        <a:t>1</a:t>
                      </a:r>
                      <a:r>
                        <a:rPr lang="zh-CN" altLang="en-US"/>
                        <a:t>个</a:t>
                      </a:r>
                      <a:r>
                        <a:rPr lang="en-US" altLang="zh-CN"/>
                        <a:t>slot</a:t>
                      </a:r>
                      <a:r>
                        <a:rPr lang="zh-CN" altLang="en-US"/>
                        <a:t>搬移一次，搬移时机可以根据任务部署控制，降低业务影响。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、新的机制，涉及</a:t>
                      </a:r>
                      <a:r>
                        <a:rPr lang="en-US" altLang="zh-CN"/>
                        <a:t>CU LogWriter</a:t>
                      </a:r>
                      <a:r>
                        <a:rPr lang="zh-CN" altLang="en-US"/>
                        <a:t>以及新的工具开发。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矩形 16"/>
          <p:cNvSpPr/>
          <p:nvPr/>
        </p:nvSpPr>
        <p:spPr>
          <a:xfrm>
            <a:off x="635" y="5107305"/>
            <a:ext cx="12191365" cy="147891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>
                <a:solidFill>
                  <a:srgbClr val="FFFF00"/>
                </a:solidFill>
              </a:rPr>
              <a:t>建议：</a:t>
            </a:r>
            <a:endParaRPr lang="zh-CN" altLang="en-US">
              <a:solidFill>
                <a:srgbClr val="FFFF00"/>
              </a:solidFill>
            </a:endParaRPr>
          </a:p>
          <a:p>
            <a:pPr algn="l"/>
            <a:r>
              <a:rPr lang="zh-CN" altLang="en-US">
                <a:solidFill>
                  <a:srgbClr val="FFFF00"/>
                </a:solidFill>
              </a:rPr>
              <a:t>（</a:t>
            </a:r>
            <a:r>
              <a:rPr lang="en-US" altLang="zh-CN">
                <a:solidFill>
                  <a:srgbClr val="FFFF00"/>
                </a:solidFill>
              </a:rPr>
              <a:t>1</a:t>
            </a:r>
            <a:r>
              <a:rPr lang="zh-CN" altLang="en-US">
                <a:solidFill>
                  <a:srgbClr val="FFFF00"/>
                </a:solidFill>
              </a:rPr>
              <a:t>）保留原来的</a:t>
            </a:r>
            <a:r>
              <a:rPr lang="en-US" altLang="zh-CN">
                <a:solidFill>
                  <a:srgbClr val="FFFF00"/>
                </a:solidFill>
              </a:rPr>
              <a:t>TraceLog</a:t>
            </a:r>
            <a:r>
              <a:rPr lang="zh-CN" altLang="en-US">
                <a:solidFill>
                  <a:srgbClr val="FFFF00"/>
                </a:solidFill>
              </a:rPr>
              <a:t>机制，并为其新增</a:t>
            </a:r>
            <a:r>
              <a:rPr lang="en-US" altLang="zh-CN">
                <a:solidFill>
                  <a:srgbClr val="FFFF00"/>
                </a:solidFill>
              </a:rPr>
              <a:t>traceLogBuffer</a:t>
            </a:r>
            <a:r>
              <a:rPr lang="zh-CN" altLang="en-US">
                <a:solidFill>
                  <a:srgbClr val="FFFF00"/>
                </a:solidFill>
              </a:rPr>
              <a:t>，记录方式不扩展。</a:t>
            </a:r>
            <a:endParaRPr lang="zh-CN" altLang="en-US">
              <a:solidFill>
                <a:srgbClr val="FFFF00"/>
              </a:solidFill>
            </a:endParaRPr>
          </a:p>
          <a:p>
            <a:pPr algn="l"/>
            <a:r>
              <a:rPr lang="en-US" altLang="zh-CN">
                <a:solidFill>
                  <a:srgbClr val="FFFF00"/>
                </a:solidFill>
              </a:rPr>
              <a:t>——</a:t>
            </a:r>
            <a:r>
              <a:rPr lang="zh-CN" altLang="en-US">
                <a:solidFill>
                  <a:srgbClr val="FFFF00"/>
                </a:solidFill>
              </a:rPr>
              <a:t>提升</a:t>
            </a:r>
            <a:r>
              <a:rPr lang="en-US" altLang="zh-CN">
                <a:solidFill>
                  <a:srgbClr val="FFFF00"/>
                </a:solidFill>
              </a:rPr>
              <a:t>TraceLog</a:t>
            </a:r>
            <a:r>
              <a:rPr lang="zh-CN" altLang="en-US">
                <a:solidFill>
                  <a:srgbClr val="FFFF00"/>
                </a:solidFill>
              </a:rPr>
              <a:t>效率的同时，可以避免</a:t>
            </a:r>
            <a:r>
              <a:rPr lang="en-US" altLang="zh-CN">
                <a:solidFill>
                  <a:srgbClr val="FFFF00"/>
                </a:solidFill>
              </a:rPr>
              <a:t>TraceLog</a:t>
            </a:r>
            <a:r>
              <a:rPr lang="zh-CN" altLang="en-US">
                <a:solidFill>
                  <a:srgbClr val="FFFF00"/>
                </a:solidFill>
              </a:rPr>
              <a:t>复杂度提升。</a:t>
            </a:r>
            <a:endParaRPr lang="zh-CN" altLang="en-US">
              <a:solidFill>
                <a:srgbClr val="FFFF00"/>
              </a:solidFill>
            </a:endParaRPr>
          </a:p>
          <a:p>
            <a:pPr algn="l"/>
            <a:r>
              <a:rPr lang="zh-CN" altLang="en-US">
                <a:solidFill>
                  <a:srgbClr val="FFFF00"/>
                </a:solidFill>
              </a:rPr>
              <a:t>（</a:t>
            </a:r>
            <a:r>
              <a:rPr lang="en-US" altLang="zh-CN">
                <a:solidFill>
                  <a:srgbClr val="FFFF00"/>
                </a:solidFill>
              </a:rPr>
              <a:t>2</a:t>
            </a:r>
            <a:r>
              <a:rPr lang="zh-CN" altLang="en-US">
                <a:solidFill>
                  <a:srgbClr val="FFFF00"/>
                </a:solidFill>
              </a:rPr>
              <a:t>）新增</a:t>
            </a:r>
            <a:r>
              <a:rPr lang="en-US" altLang="zh-CN">
                <a:solidFill>
                  <a:srgbClr val="FFFF00"/>
                </a:solidFill>
              </a:rPr>
              <a:t>TtiLog</a:t>
            </a:r>
            <a:r>
              <a:rPr lang="zh-CN" altLang="en-US">
                <a:solidFill>
                  <a:srgbClr val="FFFF00"/>
                </a:solidFill>
              </a:rPr>
              <a:t>机制，便于系统级疑难问题的定位。</a:t>
            </a:r>
            <a:endParaRPr lang="zh-CN" altLang="en-US">
              <a:solidFill>
                <a:srgbClr val="FFFF00"/>
              </a:solidFill>
            </a:endParaRPr>
          </a:p>
          <a:p>
            <a:pPr algn="l"/>
            <a:r>
              <a:rPr lang="zh-CN" altLang="en-US">
                <a:solidFill>
                  <a:srgbClr val="FFFF00"/>
                </a:solidFill>
              </a:rPr>
              <a:t>（</a:t>
            </a:r>
            <a:r>
              <a:rPr lang="en-US" altLang="zh-CN">
                <a:solidFill>
                  <a:srgbClr val="FFFF00"/>
                </a:solidFill>
              </a:rPr>
              <a:t>3</a:t>
            </a:r>
            <a:r>
              <a:rPr lang="zh-CN" altLang="en-US">
                <a:solidFill>
                  <a:srgbClr val="FFFF00"/>
                </a:solidFill>
              </a:rPr>
              <a:t>）新增控制开关，</a:t>
            </a:r>
            <a:r>
              <a:rPr lang="en-US" altLang="zh-CN">
                <a:solidFill>
                  <a:srgbClr val="FFFF00"/>
                </a:solidFill>
              </a:rPr>
              <a:t> </a:t>
            </a:r>
            <a:r>
              <a:rPr lang="zh-CN" altLang="en-US">
                <a:solidFill>
                  <a:srgbClr val="FFFF00"/>
                </a:solidFill>
              </a:rPr>
              <a:t>在</a:t>
            </a:r>
            <a:r>
              <a:rPr lang="en-US" altLang="zh-CN">
                <a:solidFill>
                  <a:srgbClr val="FFFF00"/>
                </a:solidFill>
              </a:rPr>
              <a:t>TraceLog</a:t>
            </a:r>
            <a:r>
              <a:rPr lang="zh-CN" altLang="en-US">
                <a:solidFill>
                  <a:srgbClr val="FFFF00"/>
                </a:solidFill>
              </a:rPr>
              <a:t>与</a:t>
            </a:r>
            <a:r>
              <a:rPr lang="en-US" altLang="zh-CN">
                <a:solidFill>
                  <a:srgbClr val="FFFF00"/>
                </a:solidFill>
              </a:rPr>
              <a:t>TtiLog</a:t>
            </a:r>
            <a:r>
              <a:rPr lang="zh-CN" altLang="en-US">
                <a:solidFill>
                  <a:srgbClr val="FFFF00"/>
                </a:solidFill>
              </a:rPr>
              <a:t>之间二选一，灵活使用。</a:t>
            </a:r>
            <a:endParaRPr lang="zh-CN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429000" y="2684145"/>
            <a:ext cx="6861810" cy="1070610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zh-CN" altLang="en-US" dirty="0"/>
              <a:t>感谢聆听，欢迎指正</a:t>
            </a:r>
            <a:r>
              <a:rPr lang="en-US" altLang="zh-CN" sz="5400" dirty="0">
                <a:latin typeface="+mj-ea"/>
              </a:rPr>
              <a:t>  !</a:t>
            </a:r>
            <a:endParaRPr lang="en-US" altLang="zh-CN" sz="5400" dirty="0">
              <a:latin typeface="+mj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64030" y="5036820"/>
            <a:ext cx="3913251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北京市海淀区知春路甲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48</a:t>
            </a:r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号盈都大厦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号楼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12B</a:t>
            </a:r>
            <a:endParaRPr lang="zh-CN" altLang="en-US" sz="1400" b="1" dirty="0">
              <a:solidFill>
                <a:srgbClr val="009BD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64030" y="5649595"/>
            <a:ext cx="463931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联系电话  </a:t>
            </a: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010-81377327</a:t>
            </a:r>
            <a:endParaRPr lang="en-US" altLang="zh-CN" sz="1400" b="1" dirty="0">
              <a:solidFill>
                <a:srgbClr val="009BD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778000" y="6260465"/>
            <a:ext cx="463867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1400" b="1" dirty="0">
                <a:solidFill>
                  <a:srgbClr val="009BD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hlinkClick r:id="rId2"/>
              </a:rPr>
              <a:t>contact@yunzhiruantong.com</a:t>
            </a:r>
            <a:endParaRPr lang="en-US" altLang="zh-CN" sz="1400" b="1" dirty="0">
              <a:solidFill>
                <a:srgbClr val="009BD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hlinkClick r:id="rId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92" y="6292893"/>
            <a:ext cx="378645" cy="278416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0144" y="4929617"/>
            <a:ext cx="428543" cy="41498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2665" y="5649595"/>
            <a:ext cx="363500" cy="306704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7390" y="241300"/>
            <a:ext cx="5668472" cy="614680"/>
          </a:xfrm>
        </p:spPr>
        <p:txBody>
          <a:bodyPr/>
          <a:lstStyle/>
          <a:p>
            <a:r>
              <a:rPr lang="en-US" altLang="zh-CN" dirty="0">
                <a:solidFill>
                  <a:srgbClr val="0E92CC"/>
                </a:solidFill>
              </a:rPr>
              <a:t>Port&lt;-&gt;</a:t>
            </a:r>
            <a:r>
              <a:rPr lang="zh-CN" altLang="en-US" dirty="0">
                <a:solidFill>
                  <a:srgbClr val="0E92CC"/>
                </a:solidFill>
              </a:rPr>
              <a:t>天线口映射逻辑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287" y="1404937"/>
            <a:ext cx="11401425" cy="404812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9103"/>
  <p:tag name="KSO_WM_UNIT_TYPE" val="a"/>
  <p:tag name="KSO_WM_UNIT_INDEX" val="1"/>
  <p:tag name="KSO_WM_UNIT_ID" val="custom20189103_1*a*1"/>
  <p:tag name="KSO_WM_UNIT_LAYERLEVEL" val="1"/>
  <p:tag name="KSO_WM_UNIT_VALUE" val="20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BUSINESS ANNUAL REPORT"/>
</p:tagLst>
</file>

<file path=ppt/tags/tag10.xml><?xml version="1.0" encoding="utf-8"?>
<p:tagLst xmlns:p="http://schemas.openxmlformats.org/presentationml/2006/main">
  <p:tag name="COMMONDATA" val="eyJoZGlkIjoiOGJhM2VmNjdmMTNkNDc5YWZmMzgyZWJkY2ZhMzY2OTcifQ==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9103"/>
</p:tagLst>
</file>

<file path=ppt/tags/tag3.xml><?xml version="1.0" encoding="utf-8"?>
<p:tagLst xmlns:p="http://schemas.openxmlformats.org/presentationml/2006/main">
  <p:tag name="KSO_WM_TAG_VERSION" val="1.0"/>
  <p:tag name="KSO_WM_TEMPLATE_CATEGORY" val="custom"/>
  <p:tag name="KSO_WM_TEMPLATE_INDEX" val="20189103"/>
</p:tagLst>
</file>

<file path=ppt/tags/tag4.xml><?xml version="1.0" encoding="utf-8"?>
<p:tagLst xmlns:p="http://schemas.openxmlformats.org/presentationml/2006/main">
  <p:tag name="KSO_WM_TEMPLATE_CATEGORY" val="custom"/>
  <p:tag name="KSO_WM_TEMPLATE_INDEX" val="20189103"/>
  <p:tag name="KSO_WM_TAG_VERSION" val="1.0"/>
  <p:tag name="KSO_WM_TEMPLATE_THUMBS_INDEX" val="1、2、3、6、7、8、12、13、14、15、16、17、29"/>
  <p:tag name="KSO_WM_BEAUTIFY_FLAG" val="#wm#"/>
</p:tagLst>
</file>

<file path=ppt/tags/tag5.xml><?xml version="1.0" encoding="utf-8"?>
<p:tagLst xmlns:p="http://schemas.openxmlformats.org/presentationml/2006/main">
  <p:tag name="KSO_WM_TEMPLATE_CATEGORY" val="custom"/>
  <p:tag name="KSO_WM_TEMPLATE_INDEX" val="20189103"/>
  <p:tag name="KSO_WM_UNIT_TYPE" val="a"/>
  <p:tag name="KSO_WM_UNIT_INDEX" val="1"/>
  <p:tag name="KSO_WM_UNIT_ID" val="custom20189103_1*a*1"/>
  <p:tag name="KSO_WM_UNIT_LAYERLEVEL" val="1"/>
  <p:tag name="KSO_WM_UNIT_VALUE" val="20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BUSINESS ANNUAL REPORT"/>
</p:tagLst>
</file>

<file path=ppt/tags/tag6.xml><?xml version="1.0" encoding="utf-8"?>
<p:tagLst xmlns:p="http://schemas.openxmlformats.org/presentationml/2006/main">
  <p:tag name="KSO_WM_TEMPLATE_CATEGORY" val="custom"/>
  <p:tag name="KSO_WM_TEMPLATE_INDEX" val="20189103"/>
  <p:tag name="KSO_WM_TAG_VERSION" val="1.0"/>
  <p:tag name="KSO_WM_SLIDE_ID" val="custom20189103_1"/>
  <p:tag name="KSO_WM_SLIDE_INDEX" val="1"/>
  <p:tag name="KSO_WM_SLIDE_ITEM_CNT" val="2"/>
  <p:tag name="KSO_WM_SLIDE_LAYOUT" val="a_b"/>
  <p:tag name="KSO_WM_SLIDE_LAYOUT_CNT" val="1_1"/>
  <p:tag name="KSO_WM_SLIDE_TYPE" val="title"/>
  <p:tag name="KSO_WM_SLIDE_SUBTYPE" val="pureTxt"/>
  <p:tag name="KSO_WM_TEMPLATE_THUMBS_INDEX" val="1、2、3、6、7、8、12、13、14、15、16、17、29、"/>
  <p:tag name="KSO_WM_BEAUTIFY_FLAG" val="#wm#"/>
  <p:tag name="KSO_WM_SLIDE_MODEL_TYPE" val="cover"/>
</p:tagLst>
</file>

<file path=ppt/tags/tag7.xml><?xml version="1.0" encoding="utf-8"?>
<p:tagLst xmlns:p="http://schemas.openxmlformats.org/presentationml/2006/main">
  <p:tag name="TABLE_ENDDRAG_ORIGIN_RECT" val="894*319"/>
  <p:tag name="TABLE_ENDDRAG_RECT" val="41*73*894*319"/>
</p:tagLst>
</file>

<file path=ppt/tags/tag8.xml><?xml version="1.0" encoding="utf-8"?>
<p:tagLst xmlns:p="http://schemas.openxmlformats.org/presentationml/2006/main">
  <p:tag name="KSO_WM_TEMPLATE_CATEGORY" val="custom"/>
  <p:tag name="KSO_WM_TEMPLATE_INDEX" val="20189103"/>
  <p:tag name="KSO_WM_UNIT_TYPE" val="a"/>
  <p:tag name="KSO_WM_UNIT_INDEX" val="1"/>
  <p:tag name="KSO_WM_UNIT_ID" val="custom20189103_1*a*1"/>
  <p:tag name="KSO_WM_UNIT_LAYERLEVEL" val="1"/>
  <p:tag name="KSO_WM_UNIT_VALUE" val="20"/>
  <p:tag name="KSO_WM_UNIT_ISCONTENTSTITLE" val="0"/>
  <p:tag name="KSO_WM_UNIT_HIGHLIGHT" val="0"/>
  <p:tag name="KSO_WM_UNIT_COMPATIBLE" val="0"/>
  <p:tag name="KSO_WM_UNIT_CLEAR" val="0"/>
  <p:tag name="KSO_WM_BEAUTIFY_FLAG" val="#wm#"/>
  <p:tag name="KSO_WM_TAG_VERSION" val="1.0"/>
  <p:tag name="KSO_WM_UNIT_PRESET_TEXT" val="BUSINESS ANNUAL REPORT"/>
</p:tagLst>
</file>

<file path=ppt/tags/tag9.xml><?xml version="1.0" encoding="utf-8"?>
<p:tagLst xmlns:p="http://schemas.openxmlformats.org/presentationml/2006/main">
  <p:tag name="KSO_WM_TEMPLATE_CATEGORY" val="custom"/>
  <p:tag name="KSO_WM_TEMPLATE_INDEX" val="20189103"/>
  <p:tag name="KSO_WM_TAG_VERSION" val="1.0"/>
  <p:tag name="KSO_WM_SLIDE_ID" val="custom20189103_1"/>
  <p:tag name="KSO_WM_SLIDE_INDEX" val="1"/>
  <p:tag name="KSO_WM_SLIDE_ITEM_CNT" val="2"/>
  <p:tag name="KSO_WM_SLIDE_LAYOUT" val="a_b"/>
  <p:tag name="KSO_WM_SLIDE_LAYOUT_CNT" val="1_1"/>
  <p:tag name="KSO_WM_SLIDE_TYPE" val="title"/>
  <p:tag name="KSO_WM_SLIDE_SUBTYPE" val="pureTxt"/>
  <p:tag name="KSO_WM_TEMPLATE_THUMBS_INDEX" val="1、2、3、6、7、8、12、13、14、15、16、17、29、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chemeClr val="tx1"/>
          </a:solidFill>
        </a:ln>
      </a:spPr>
      <a:bodyPr wrap="square" lIns="0" tIns="0" rIns="0" bIns="0" rtlCol="0">
        <a:spAutoFit/>
      </a:bodyPr>
      <a:lstStyle>
        <a:defPPr marL="171450" indent="-171450" eaLnBrk="0" fontAlgn="base" hangingPunct="0">
          <a:spcBef>
            <a:spcPct val="0"/>
          </a:spcBef>
          <a:spcAft>
            <a:spcPct val="0"/>
          </a:spcAft>
          <a:buClr>
            <a:schemeClr val="bg1"/>
          </a:buClr>
          <a:buSzPct val="100000"/>
          <a:defRPr sz="1200" dirty="0" smtClean="0">
            <a:solidFill>
              <a:schemeClr val="bg1"/>
            </a:solidFill>
            <a:latin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1326</Words>
  <Application>WPS 演示</Application>
  <PresentationFormat>宽屏</PresentationFormat>
  <Paragraphs>117</Paragraphs>
  <Slides>6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</vt:lpstr>
      <vt:lpstr>华文楷体</vt:lpstr>
      <vt:lpstr>Arial Unicode MS</vt:lpstr>
      <vt:lpstr>Calibri</vt:lpstr>
      <vt:lpstr>1_Office 主题​​</vt:lpstr>
      <vt:lpstr>日志提效方案</vt:lpstr>
      <vt:lpstr>日志提效方案1：基于原TraceLog机制做结构扩展，新增Buffer机制</vt:lpstr>
      <vt:lpstr>日志提效方案2：新的TTI级快照记录</vt:lpstr>
      <vt:lpstr>方案对比</vt:lpstr>
      <vt:lpstr>感谢聆听，欢迎指正  !</vt:lpstr>
      <vt:lpstr>Port&lt;-&gt;天线口映射逻辑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瑞驰XXX解决方案模板</dc:title>
  <dc:creator>Administrator</dc:creator>
  <cp:lastModifiedBy>李宏文</cp:lastModifiedBy>
  <cp:revision>790</cp:revision>
  <dcterms:created xsi:type="dcterms:W3CDTF">2020-10-27T06:15:00Z</dcterms:created>
  <dcterms:modified xsi:type="dcterms:W3CDTF">2026-05-12T08:09:18Z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F6387059B4874CE592E3F1EE24D7CD13_12</vt:lpwstr>
  </property>
</Properties>
</file>