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7" r:id="rId3"/>
    <p:sldId id="478" r:id="rId5"/>
    <p:sldId id="494" r:id="rId6"/>
    <p:sldId id="491" r:id="rId7"/>
    <p:sldId id="301" r:id="rId8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4" userDrawn="1">
          <p15:clr>
            <a:srgbClr val="A4A3A4"/>
          </p15:clr>
        </p15:guide>
        <p15:guide id="2" pos="394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林涛睿" initials="林涛睿" lastIdx="1" clrIdx="0"/>
  <p:cmAuthor id="3" name="作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E92CC"/>
    <a:srgbClr val="F3DC96"/>
    <a:srgbClr val="EFE6E1"/>
    <a:srgbClr val="FECC2B"/>
    <a:srgbClr val="FFC000"/>
    <a:srgbClr val="DADEE4"/>
    <a:srgbClr val="008CC9"/>
    <a:srgbClr val="006BAD"/>
    <a:srgbClr val="009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744" y="108"/>
      </p:cViewPr>
      <p:guideLst>
        <p:guide orient="horz" pos="2224"/>
        <p:guide pos="394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32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5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55909-E2A9-4999-A861-4E1A3851C5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796A2-B256-4F97-81F5-B2E925E964D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目标：</a:t>
            </a:r>
            <a:r>
              <a:rPr lang="en-US" altLang="zh-CN"/>
              <a:t>200</a:t>
            </a:r>
            <a:r>
              <a:rPr lang="zh-CN" altLang="en-US"/>
              <a:t>节点、</a:t>
            </a:r>
            <a:r>
              <a:rPr lang="en-US" altLang="zh-CN"/>
              <a:t>16</a:t>
            </a:r>
            <a:r>
              <a:rPr lang="zh-CN" altLang="en-US"/>
              <a:t>基站、收敛时间</a:t>
            </a:r>
            <a:endParaRPr lang="zh-CN" altLang="en-US"/>
          </a:p>
          <a:p>
            <a:r>
              <a:rPr lang="en-US" altLang="zh-CN"/>
              <a:t>v1.0</a:t>
            </a:r>
            <a:r>
              <a:rPr lang="zh-CN" altLang="en-US"/>
              <a:t>：基础框架思路</a:t>
            </a:r>
            <a:endParaRPr lang="zh-CN" altLang="en-US"/>
          </a:p>
          <a:p>
            <a:r>
              <a:rPr lang="en-US" altLang="zh-CN"/>
              <a:t>v1.1</a:t>
            </a:r>
            <a:r>
              <a:rPr lang="zh-CN" altLang="en-US"/>
              <a:t>：协议栈架构</a:t>
            </a:r>
            <a:endParaRPr lang="zh-CN" altLang="en-US"/>
          </a:p>
          <a:p>
            <a:r>
              <a:rPr lang="en-US" altLang="zh-CN"/>
              <a:t>v1.2</a:t>
            </a:r>
            <a:r>
              <a:rPr lang="zh-CN" altLang="en-US"/>
              <a:t>：</a:t>
            </a:r>
            <a:r>
              <a:rPr lang="en-US" altLang="zh-CN"/>
              <a:t>IRN</a:t>
            </a:r>
            <a:r>
              <a:rPr lang="zh-CN" altLang="en-US"/>
              <a:t>接入流程和</a:t>
            </a:r>
            <a:r>
              <a:rPr lang="en-US" altLang="zh-CN"/>
              <a:t>IM</a:t>
            </a:r>
            <a:r>
              <a:rPr lang="zh-CN" altLang="en-US"/>
              <a:t>资源分配</a:t>
            </a:r>
            <a:endParaRPr lang="zh-CN" altLang="en-US"/>
          </a:p>
          <a:p>
            <a:r>
              <a:rPr lang="en-US" altLang="zh-CN"/>
              <a:t>v1.3</a:t>
            </a:r>
            <a:r>
              <a:rPr lang="zh-CN" altLang="en-US"/>
              <a:t>：</a:t>
            </a:r>
            <a:r>
              <a:rPr lang="en-US" altLang="zh-CN"/>
              <a:t>OM</a:t>
            </a:r>
            <a:r>
              <a:rPr lang="zh-CN" altLang="en-US"/>
              <a:t>资源协商机制详细设计</a:t>
            </a:r>
            <a:endParaRPr lang="zh-CN" altLang="en-US"/>
          </a:p>
          <a:p>
            <a:r>
              <a:rPr lang="zh-CN" altLang="en-US"/>
              <a:t>遗留问题：</a:t>
            </a:r>
            <a:endParaRPr lang="zh-CN" altLang="en-US"/>
          </a:p>
          <a:p>
            <a:r>
              <a:rPr lang="zh-CN" altLang="en-US"/>
              <a:t>功率强弱，cp：基站调度选择，</a:t>
            </a:r>
            <a:r>
              <a:rPr lang="en-US" altLang="zh-CN"/>
              <a:t>IRN </a:t>
            </a:r>
            <a:r>
              <a:rPr lang="zh-CN" altLang="en-US"/>
              <a:t>信号进行数字域滤波</a:t>
            </a:r>
            <a:endParaRPr lang="zh-CN" altLang="en-US"/>
          </a:p>
          <a:p>
            <a:r>
              <a:rPr lang="zh-CN" altLang="en-US"/>
              <a:t>同步：</a:t>
            </a:r>
            <a:endParaRPr lang="zh-CN" altLang="en-US"/>
          </a:p>
          <a:p>
            <a:r>
              <a:rPr lang="zh-CN" altLang="en-US"/>
              <a:t>节点ID</a:t>
            </a:r>
            <a:endParaRPr lang="zh-CN" altLang="en-US"/>
          </a:p>
          <a:p>
            <a:r>
              <a:rPr lang="zh-CN" altLang="en-US"/>
              <a:t>pdcp 完保密要</a:t>
            </a:r>
            <a:endParaRPr lang="zh-CN" altLang="en-US"/>
          </a:p>
          <a:p>
            <a:r>
              <a:rPr lang="zh-CN" altLang="en-US"/>
              <a:t>终端鉴权信息</a:t>
            </a:r>
            <a:endParaRPr lang="zh-CN" altLang="en-US"/>
          </a:p>
          <a:p>
            <a:r>
              <a:rPr lang="zh-CN" altLang="en-US"/>
              <a:t>核心网退网</a:t>
            </a:r>
            <a:endParaRPr lang="zh-CN" altLang="en-US"/>
          </a:p>
          <a:p>
            <a:r>
              <a:rPr lang="zh-CN" altLang="en-US"/>
              <a:t>动态协商广播</a:t>
            </a:r>
            <a:endParaRPr lang="zh-CN" altLang="en-US"/>
          </a:p>
          <a:p>
            <a:r>
              <a:rPr lang="zh-CN" altLang="en-US"/>
              <a:t>是否存在不同域的组网需求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821815"/>
            <a:ext cx="12189460" cy="2959100"/>
          </a:xfrm>
          <a:prstGeom prst="rect">
            <a:avLst/>
          </a:prstGeom>
          <a:solidFill>
            <a:srgbClr val="009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3549650" y="2537460"/>
            <a:ext cx="7889875" cy="1370330"/>
          </a:xfrm>
        </p:spPr>
        <p:txBody>
          <a:bodyPr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>
              <a:lnSpc>
                <a:spcPct val="80000"/>
              </a:lnSpc>
            </a:pPr>
            <a:r>
              <a:rPr lang="en-US" altLang="zh-CN"/>
              <a:t>THANK YOU  !</a:t>
            </a:r>
            <a:endParaRPr lang="en-US" altLang="zh-CN"/>
          </a:p>
        </p:txBody>
      </p:sp>
      <p:sp>
        <p:nvSpPr>
          <p:cNvPr id="5" name="矩形 4"/>
          <p:cNvSpPr/>
          <p:nvPr userDrawn="1"/>
        </p:nvSpPr>
        <p:spPr>
          <a:xfrm>
            <a:off x="86627" y="67483"/>
            <a:ext cx="914400" cy="7603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086" y="2496664"/>
            <a:ext cx="1590150" cy="1228220"/>
          </a:xfrm>
          <a:prstGeom prst="rect">
            <a:avLst/>
          </a:prstGeom>
        </p:spPr>
      </p:pic>
      <p:cxnSp>
        <p:nvCxnSpPr>
          <p:cNvPr id="12" name="直接连接符 11"/>
          <p:cNvCxnSpPr/>
          <p:nvPr userDrawn="1"/>
        </p:nvCxnSpPr>
        <p:spPr>
          <a:xfrm>
            <a:off x="1850427" y="2940844"/>
            <a:ext cx="0" cy="143771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 userDrawn="1"/>
        </p:nvCxnSpPr>
        <p:spPr>
          <a:xfrm>
            <a:off x="1516086" y="3305146"/>
            <a:ext cx="141264" cy="0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>
          <a:xfrm>
            <a:off x="2962275" y="3310891"/>
            <a:ext cx="140497" cy="0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 userDrawn="1"/>
        </p:nvCxnSpPr>
        <p:spPr>
          <a:xfrm flipV="1">
            <a:off x="2387627" y="3381375"/>
            <a:ext cx="100779" cy="101935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 userDrawn="1"/>
        </p:nvCxnSpPr>
        <p:spPr>
          <a:xfrm flipV="1">
            <a:off x="2143125" y="3150706"/>
            <a:ext cx="88106" cy="92557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 userDrawn="1"/>
        </p:nvCxnSpPr>
        <p:spPr>
          <a:xfrm>
            <a:off x="1850427" y="3531306"/>
            <a:ext cx="0" cy="143771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 userDrawn="1"/>
        </p:nvCxnSpPr>
        <p:spPr>
          <a:xfrm>
            <a:off x="2757684" y="2940844"/>
            <a:ext cx="0" cy="143770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 userDrawn="1"/>
        </p:nvCxnSpPr>
        <p:spPr>
          <a:xfrm>
            <a:off x="2757684" y="3531306"/>
            <a:ext cx="7536" cy="143771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680" y="241211"/>
            <a:ext cx="6590453" cy="614680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008CC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07680" y="1154828"/>
            <a:ext cx="10527445" cy="145928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lang="zh-CN" altLang="en-US" sz="3200" b="1" kern="1200" dirty="0">
                <a:solidFill>
                  <a:srgbClr val="008CC9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89600" y="1445284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445284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742148" y="266366"/>
            <a:ext cx="6748145" cy="60198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rgbClr val="008CC9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5162550" y="3383461"/>
            <a:ext cx="5099050" cy="582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54600" y="2527550"/>
            <a:ext cx="5588000" cy="767390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54600" y="3539854"/>
            <a:ext cx="5588000" cy="3961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" name="矩形 9"/>
          <p:cNvSpPr/>
          <p:nvPr userDrawn="1"/>
        </p:nvSpPr>
        <p:spPr>
          <a:xfrm>
            <a:off x="1714500" y="-1"/>
            <a:ext cx="2743200" cy="4374061"/>
          </a:xfrm>
          <a:prstGeom prst="rect">
            <a:avLst/>
          </a:prstGeom>
          <a:solidFill>
            <a:srgbClr val="009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2133600" y="1993900"/>
            <a:ext cx="1942088" cy="1942088"/>
          </a:xfrm>
          <a:prstGeom prst="rect">
            <a:avLst/>
          </a:prstGeom>
          <a:solidFill>
            <a:srgbClr val="009BDC"/>
          </a:solidFill>
          <a:ln w="476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4.xml"/><Relationship Id="rId8" Type="http://schemas.openxmlformats.org/officeDocument/2006/relationships/tags" Target="../tags/tag3.xml"/><Relationship Id="rId7" Type="http://schemas.openxmlformats.org/officeDocument/2006/relationships/tags" Target="../tags/tag2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3.pn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713400" y="271735"/>
            <a:ext cx="10515600" cy="613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22" y="365125"/>
            <a:ext cx="552478" cy="42704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673" y="6403974"/>
            <a:ext cx="1045661" cy="3811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14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hyperlink" Target="mailto:contact@yunzhiruantong.com" TargetMode="Externa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408680" y="2649855"/>
            <a:ext cx="7789545" cy="1287780"/>
          </a:xfrm>
        </p:spPr>
        <p:txBody>
          <a:bodyPr>
            <a:normAutofit fontScale="90000"/>
          </a:bodyPr>
          <a:lstStyle/>
          <a:p>
            <a:pPr marL="0" indent="0" fontAlgn="auto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4800" dirty="0"/>
              <a:t>phy</a:t>
            </a:r>
            <a:r>
              <a:rPr lang="zh-CN" altLang="en-US" sz="4800" dirty="0"/>
              <a:t>挂死</a:t>
            </a:r>
            <a:r>
              <a:rPr lang="en-US" altLang="zh-CN" sz="4800" dirty="0"/>
              <a:t>coredump</a:t>
            </a:r>
            <a:r>
              <a:rPr lang="zh-CN" altLang="en-US" sz="4800" dirty="0"/>
              <a:t>方案设计</a:t>
            </a:r>
            <a:endParaRPr lang="zh-CN" altLang="en-US" sz="4800" dirty="0"/>
          </a:p>
        </p:txBody>
      </p:sp>
      <p:sp>
        <p:nvSpPr>
          <p:cNvPr id="3" name="文本框 2"/>
          <p:cNvSpPr txBox="1"/>
          <p:nvPr/>
        </p:nvSpPr>
        <p:spPr>
          <a:xfrm>
            <a:off x="3516256" y="4088137"/>
            <a:ext cx="344394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+mn-cs"/>
                <a:sym typeface="Arial" panose="020B0604020202020204"/>
              </a:rPr>
              <a:t>汇报人：</a:t>
            </a:r>
            <a:r>
              <a:rPr lang="zh-CN" altLang="en-US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李宏文</a:t>
            </a:r>
            <a:endParaRPr lang="zh-CN" altLang="en-US" b="1" dirty="0">
              <a:solidFill>
                <a:schemeClr val="bg1"/>
              </a:solidFill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汇报日期：</a:t>
            </a: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2026.06.23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  <a:sym typeface="Arial" panose="020B0604020202020204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10970260" cy="614680"/>
          </a:xfrm>
        </p:spPr>
        <p:txBody>
          <a:bodyPr/>
          <a:lstStyle/>
          <a:p>
            <a:r>
              <a:rPr lang="en-US" altLang="zh-CN" sz="2400" dirty="0">
                <a:sym typeface="+mn-ea"/>
              </a:rPr>
              <a:t>phy</a:t>
            </a:r>
            <a:r>
              <a:rPr lang="zh-CN" altLang="en-US" sz="2400" dirty="0">
                <a:sym typeface="+mn-ea"/>
              </a:rPr>
              <a:t>挂死</a:t>
            </a:r>
            <a:r>
              <a:rPr lang="en-US" altLang="zh-CN" sz="2400" dirty="0">
                <a:sym typeface="+mn-ea"/>
              </a:rPr>
              <a:t>core</a:t>
            </a:r>
            <a:r>
              <a:rPr lang="en-US" altLang="zh-CN" sz="2400" dirty="0">
                <a:sym typeface="+mn-ea"/>
              </a:rPr>
              <a:t>dump</a:t>
            </a:r>
            <a:r>
              <a:rPr lang="zh-CN" altLang="en-US" sz="2400" dirty="0">
                <a:sym typeface="+mn-ea"/>
              </a:rPr>
              <a:t>方案设计：技术原理</a:t>
            </a:r>
            <a:endParaRPr lang="zh-CN" altLang="en-US" sz="2400" dirty="0"/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309880" y="1130300"/>
            <a:ext cx="4754245" cy="55568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b="1" kern="1200">
                <a:solidFill>
                  <a:srgbClr val="008CC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一、技术背景</a:t>
            </a:r>
            <a:endParaRPr lang="zh-CN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、对于物理层，其可见的存储器可分为内存与外存。内存又分为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IM/DM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，外存又分为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SM/DDR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r>
              <a:rPr lang="en-US" altLang="zh-CN" sz="2000" b="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phy</a:t>
            </a:r>
            <a:r>
              <a:rPr lang="zh-CN" altLang="en-US" sz="2000" b="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侧内存，</a:t>
            </a:r>
            <a:r>
              <a:rPr lang="en-US" altLang="zh-CN" sz="2000" b="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Linux</a:t>
            </a:r>
            <a:r>
              <a:rPr lang="zh-CN" altLang="en-US" sz="2000" b="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系统无法直接访问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phy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侧的任务栈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/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全局变量等信息都存储在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IM/DM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上，当出现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phy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挂死时，非常有必要将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IM/DM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内容取出，辅助定位。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二、实现步骤</a:t>
            </a:r>
            <a:endParaRPr lang="zh-CN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实现步骤见右侧</a:t>
            </a:r>
            <a:r>
              <a:rPr lang="en-US" altLang="zh-CN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phy</a:t>
            </a:r>
            <a:r>
              <a:rPr lang="zh-CN" altLang="en-US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挂死</a:t>
            </a:r>
            <a:r>
              <a:rPr lang="en-US" altLang="zh-CN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core</a:t>
            </a:r>
            <a:r>
              <a:rPr lang="en-US" altLang="zh-CN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dump</a:t>
            </a:r>
            <a:r>
              <a:rPr lang="zh-CN" altLang="en-US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流程图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（以下简称流程图）。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41005" y="2038985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</a:rPr>
              <a:t>根据挂死核识别核所在的</a:t>
            </a:r>
            <a:r>
              <a:rPr lang="en-US" altLang="zh-CN" sz="1600">
                <a:solidFill>
                  <a:schemeClr val="tx1"/>
                </a:solidFill>
              </a:rPr>
              <a:t>APC_x</a:t>
            </a:r>
            <a:endParaRPr lang="en-US" altLang="zh-CN" sz="160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041005" y="2729230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sz="1600">
                <a:solidFill>
                  <a:schemeClr val="tx1"/>
                </a:solidFill>
              </a:rPr>
              <a:t>执行复位</a:t>
            </a:r>
            <a:r>
              <a:rPr lang="en-US" altLang="zh-CN" sz="1600">
                <a:solidFill>
                  <a:schemeClr val="tx1"/>
                </a:solidFill>
                <a:sym typeface="+mn-ea"/>
              </a:rPr>
              <a:t>APC_x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的</a:t>
            </a:r>
            <a:r>
              <a:rPr lang="zh-CN" altLang="en-US" sz="1600" b="1">
                <a:solidFill>
                  <a:schemeClr val="tx1"/>
                </a:solidFill>
                <a:sym typeface="+mn-ea"/>
              </a:rPr>
              <a:t>脚本命令</a:t>
            </a:r>
            <a:endParaRPr lang="zh-CN" altLang="en-US" sz="1600" b="1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18" name="直接箭头连接符 17"/>
          <p:cNvCxnSpPr>
            <a:stCxn id="4" idx="2"/>
            <a:endCxn id="17" idx="0"/>
          </p:cNvCxnSpPr>
          <p:nvPr/>
        </p:nvCxnSpPr>
        <p:spPr>
          <a:xfrm>
            <a:off x="9745980" y="2414270"/>
            <a:ext cx="0" cy="3149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8041005" y="3409315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  <a:sym typeface="+mn-ea"/>
              </a:rPr>
              <a:t>执行抓取</a:t>
            </a:r>
            <a:r>
              <a:rPr lang="en-US" altLang="zh-CN" sz="1600">
                <a:solidFill>
                  <a:schemeClr val="tx1"/>
                </a:solidFill>
                <a:sym typeface="+mn-ea"/>
              </a:rPr>
              <a:t>DM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内存的</a:t>
            </a:r>
            <a:r>
              <a:rPr lang="zh-CN" altLang="en-US" sz="1600" b="1">
                <a:solidFill>
                  <a:schemeClr val="tx1"/>
                </a:solidFill>
                <a:sym typeface="+mn-ea"/>
              </a:rPr>
              <a:t>脚本命令</a:t>
            </a:r>
            <a:endParaRPr lang="zh-CN" altLang="en-US" sz="1600" b="1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20" name="直接箭头连接符 19"/>
          <p:cNvCxnSpPr>
            <a:stCxn id="17" idx="2"/>
            <a:endCxn id="19" idx="0"/>
          </p:cNvCxnSpPr>
          <p:nvPr/>
        </p:nvCxnSpPr>
        <p:spPr>
          <a:xfrm>
            <a:off x="9745980" y="3104515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>
            <a:off x="8041005" y="4089400"/>
            <a:ext cx="3409950" cy="561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  <a:sym typeface="+mn-ea"/>
              </a:rPr>
              <a:t>执行加载</a:t>
            </a:r>
            <a:r>
              <a:rPr lang="en-US" altLang="zh-CN" sz="1600">
                <a:solidFill>
                  <a:schemeClr val="tx1"/>
                </a:solidFill>
                <a:sym typeface="+mn-ea"/>
              </a:rPr>
              <a:t>memdump_xxx.out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程序的</a:t>
            </a:r>
            <a:r>
              <a:rPr lang="zh-CN" altLang="en-US" sz="1600" b="1">
                <a:solidFill>
                  <a:schemeClr val="tx1"/>
                </a:solidFill>
                <a:sym typeface="+mn-ea"/>
              </a:rPr>
              <a:t>脚本命令</a:t>
            </a:r>
            <a:endParaRPr lang="zh-CN" altLang="en-US" sz="1600" b="1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22" name="直接箭头连接符 21"/>
          <p:cNvCxnSpPr>
            <a:stCxn id="19" idx="2"/>
            <a:endCxn id="21" idx="0"/>
          </p:cNvCxnSpPr>
          <p:nvPr/>
        </p:nvCxnSpPr>
        <p:spPr>
          <a:xfrm>
            <a:off x="9745980" y="3784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8041005" y="4956175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  <a:sym typeface="+mn-ea"/>
              </a:rPr>
              <a:t>执行抓取</a:t>
            </a:r>
            <a:r>
              <a:rPr lang="en-US" altLang="zh-CN" sz="1600">
                <a:solidFill>
                  <a:schemeClr val="tx1"/>
                </a:solidFill>
                <a:sym typeface="+mn-ea"/>
              </a:rPr>
              <a:t>IM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内存的</a:t>
            </a:r>
            <a:r>
              <a:rPr lang="zh-CN" altLang="en-US" sz="1600" b="1">
                <a:solidFill>
                  <a:schemeClr val="tx1"/>
                </a:solidFill>
                <a:sym typeface="+mn-ea"/>
              </a:rPr>
              <a:t>脚本命令</a:t>
            </a:r>
            <a:endParaRPr lang="zh-CN" altLang="en-US" sz="1600" b="1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29" name="直接箭头连接符 28"/>
          <p:cNvCxnSpPr>
            <a:stCxn id="21" idx="2"/>
            <a:endCxn id="24" idx="0"/>
          </p:cNvCxnSpPr>
          <p:nvPr/>
        </p:nvCxnSpPr>
        <p:spPr>
          <a:xfrm>
            <a:off x="9745980" y="4651375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041005" y="5636260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  <a:sym typeface="+mn-ea"/>
              </a:rPr>
              <a:t>提取文件到日志服务器</a:t>
            </a:r>
            <a:endParaRPr lang="zh-CN" altLang="en-US" sz="1600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31" name="直接箭头连接符 30"/>
          <p:cNvCxnSpPr>
            <a:stCxn id="24" idx="2"/>
            <a:endCxn id="30" idx="0"/>
          </p:cNvCxnSpPr>
          <p:nvPr/>
        </p:nvCxnSpPr>
        <p:spPr>
          <a:xfrm>
            <a:off x="9745980" y="533146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2" name="流程图: 准备 31"/>
          <p:cNvSpPr/>
          <p:nvPr/>
        </p:nvSpPr>
        <p:spPr>
          <a:xfrm>
            <a:off x="8041005" y="634365"/>
            <a:ext cx="3409950" cy="337820"/>
          </a:xfrm>
          <a:prstGeom prst="flowChartPreparatio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rgbClr val="C00000"/>
                </a:solidFill>
              </a:rPr>
              <a:t>phy</a:t>
            </a:r>
            <a:r>
              <a:rPr lang="zh-CN" altLang="en-US">
                <a:solidFill>
                  <a:srgbClr val="C00000"/>
                </a:solidFill>
              </a:rPr>
              <a:t>核挂死</a:t>
            </a:r>
            <a:endParaRPr lang="zh-CN" altLang="en-US">
              <a:solidFill>
                <a:srgbClr val="C00000"/>
              </a:solidFill>
            </a:endParaRPr>
          </a:p>
        </p:txBody>
      </p:sp>
      <p:cxnSp>
        <p:nvCxnSpPr>
          <p:cNvPr id="33" name="直接箭头连接符 32"/>
          <p:cNvCxnSpPr>
            <a:stCxn id="32" idx="2"/>
            <a:endCxn id="5" idx="0"/>
          </p:cNvCxnSpPr>
          <p:nvPr/>
        </p:nvCxnSpPr>
        <p:spPr>
          <a:xfrm>
            <a:off x="9745980" y="972185"/>
            <a:ext cx="0" cy="335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4" name="流程图: 终止 33"/>
          <p:cNvSpPr/>
          <p:nvPr/>
        </p:nvSpPr>
        <p:spPr>
          <a:xfrm>
            <a:off x="8041323" y="6316345"/>
            <a:ext cx="3409315" cy="358775"/>
          </a:xfrm>
          <a:prstGeom prst="flowChartTerminator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C00000"/>
                </a:solidFill>
              </a:rPr>
              <a:t>结束</a:t>
            </a:r>
            <a:endParaRPr lang="zh-CN" altLang="en-US">
              <a:solidFill>
                <a:srgbClr val="C00000"/>
              </a:solidFill>
            </a:endParaRPr>
          </a:p>
        </p:txBody>
      </p:sp>
      <p:cxnSp>
        <p:nvCxnSpPr>
          <p:cNvPr id="35" name="直接箭头连接符 34"/>
          <p:cNvCxnSpPr>
            <a:stCxn id="30" idx="2"/>
            <a:endCxn id="34" idx="0"/>
          </p:cNvCxnSpPr>
          <p:nvPr/>
        </p:nvCxnSpPr>
        <p:spPr>
          <a:xfrm>
            <a:off x="9745980" y="6011545"/>
            <a:ext cx="635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8" name="线形标注 2 37"/>
          <p:cNvSpPr/>
          <p:nvPr/>
        </p:nvSpPr>
        <p:spPr>
          <a:xfrm>
            <a:off x="5415915" y="1130300"/>
            <a:ext cx="2052320" cy="591185"/>
          </a:xfrm>
          <a:prstGeom prst="borderCallout2">
            <a:avLst>
              <a:gd name="adj1" fmla="val 41353"/>
              <a:gd name="adj2" fmla="val 103403"/>
              <a:gd name="adj3" fmla="val 34371"/>
              <a:gd name="adj4" fmla="val 111509"/>
              <a:gd name="adj5" fmla="val 157357"/>
              <a:gd name="adj6" fmla="val 134870"/>
            </a:avLst>
          </a:prstGeom>
          <a:solidFill>
            <a:schemeClr val="bg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1400">
                <a:solidFill>
                  <a:schemeClr val="tx1"/>
                </a:solidFill>
                <a:sym typeface="+mn-ea"/>
              </a:rPr>
              <a:t>APE0/APE1</a:t>
            </a:r>
            <a:r>
              <a:rPr lang="zh-CN" altLang="en-US" sz="1400">
                <a:solidFill>
                  <a:schemeClr val="tx1"/>
                </a:solidFill>
                <a:sym typeface="+mn-ea"/>
              </a:rPr>
              <a:t>对应</a:t>
            </a:r>
            <a:r>
              <a:rPr lang="en-US" altLang="zh-CN" sz="1400">
                <a:solidFill>
                  <a:schemeClr val="tx1"/>
                </a:solidFill>
                <a:sym typeface="+mn-ea"/>
              </a:rPr>
              <a:t>APC0</a:t>
            </a:r>
            <a:endParaRPr lang="en-US" altLang="zh-CN" sz="1400">
              <a:solidFill>
                <a:schemeClr val="tx1"/>
              </a:solidFill>
            </a:endParaRPr>
          </a:p>
          <a:p>
            <a:pPr algn="l"/>
            <a:r>
              <a:rPr lang="en-US" altLang="zh-CN" sz="1400">
                <a:solidFill>
                  <a:schemeClr val="tx1"/>
                </a:solidFill>
                <a:sym typeface="+mn-ea"/>
              </a:rPr>
              <a:t>APE2/APE3</a:t>
            </a:r>
            <a:r>
              <a:rPr lang="zh-CN" altLang="en-US" sz="1400">
                <a:solidFill>
                  <a:schemeClr val="tx1"/>
                </a:solidFill>
                <a:sym typeface="+mn-ea"/>
              </a:rPr>
              <a:t>对应</a:t>
            </a:r>
            <a:r>
              <a:rPr lang="en-US" altLang="zh-CN" sz="1400">
                <a:solidFill>
                  <a:schemeClr val="tx1"/>
                </a:solidFill>
                <a:sym typeface="+mn-ea"/>
              </a:rPr>
              <a:t>APC1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41" name="右大括号 40"/>
          <p:cNvSpPr/>
          <p:nvPr/>
        </p:nvSpPr>
        <p:spPr>
          <a:xfrm flipH="1">
            <a:off x="7468235" y="1540510"/>
            <a:ext cx="546100" cy="3736340"/>
          </a:xfrm>
          <a:prstGeom prst="rightBrace">
            <a:avLst>
              <a:gd name="adj1" fmla="val 8333"/>
              <a:gd name="adj2" fmla="val 49416"/>
            </a:avLst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圆角矩形标注 42"/>
          <p:cNvSpPr/>
          <p:nvPr/>
        </p:nvSpPr>
        <p:spPr>
          <a:xfrm>
            <a:off x="5603240" y="2866390"/>
            <a:ext cx="1673860" cy="918210"/>
          </a:xfrm>
          <a:prstGeom prst="wedgeRoundRectCallout">
            <a:avLst>
              <a:gd name="adj1" fmla="val 65553"/>
              <a:gd name="adj2" fmla="val -892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>
                <a:solidFill>
                  <a:schemeClr val="tx1"/>
                </a:solidFill>
              </a:rPr>
              <a:t>会涉及多条脚本命令，见《</a:t>
            </a:r>
            <a:r>
              <a:rPr lang="en-US" altLang="zh-CN" sz="1400">
                <a:solidFill>
                  <a:schemeClr val="tx1"/>
                </a:solidFill>
              </a:rPr>
              <a:t>im_dump.txt</a:t>
            </a:r>
            <a:r>
              <a:rPr lang="zh-CN" altLang="en-US" sz="1400">
                <a:solidFill>
                  <a:schemeClr val="tx1"/>
                </a:solidFill>
              </a:rPr>
              <a:t>》</a:t>
            </a:r>
            <a:endParaRPr lang="en-US" altLang="zh-CN" sz="140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41005" y="1307465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sz="1600">
                <a:solidFill>
                  <a:schemeClr val="tx1"/>
                </a:solidFill>
              </a:rPr>
              <a:t>确认各核运行任务</a:t>
            </a:r>
            <a:endParaRPr lang="zh-CN" sz="1600">
              <a:solidFill>
                <a:schemeClr val="tx1"/>
              </a:solidFill>
            </a:endParaRPr>
          </a:p>
        </p:txBody>
      </p:sp>
      <p:cxnSp>
        <p:nvCxnSpPr>
          <p:cNvPr id="6" name="直接箭头连接符 5"/>
          <p:cNvCxnSpPr>
            <a:stCxn id="5" idx="2"/>
            <a:endCxn id="4" idx="0"/>
          </p:cNvCxnSpPr>
          <p:nvPr/>
        </p:nvCxnSpPr>
        <p:spPr>
          <a:xfrm>
            <a:off x="9745980" y="1682750"/>
            <a:ext cx="0" cy="356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03950" y="4156075"/>
          <a:ext cx="1145540" cy="943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showAsIcon="1" r:id="rId1" imgW="971550" imgH="800100" progId="Package">
                  <p:embed/>
                </p:oleObj>
              </mc:Choice>
              <mc:Fallback>
                <p:oleObj name="" showAsIcon="1" r:id="rId1" imgW="971550" imgH="800100" progId="Package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203950" y="4156075"/>
                        <a:ext cx="1145540" cy="943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10970260" cy="614680"/>
          </a:xfrm>
        </p:spPr>
        <p:txBody>
          <a:bodyPr/>
          <a:lstStyle/>
          <a:p>
            <a:r>
              <a:rPr lang="en-US" altLang="zh-CN" sz="2400" dirty="0">
                <a:sym typeface="+mn-ea"/>
              </a:rPr>
              <a:t>phy</a:t>
            </a:r>
            <a:r>
              <a:rPr lang="zh-CN" altLang="en-US" sz="2400" dirty="0">
                <a:sym typeface="+mn-ea"/>
              </a:rPr>
              <a:t>挂死</a:t>
            </a:r>
            <a:r>
              <a:rPr lang="en-US" altLang="zh-CN" sz="2400" dirty="0">
                <a:sym typeface="+mn-ea"/>
              </a:rPr>
              <a:t>core</a:t>
            </a:r>
            <a:r>
              <a:rPr lang="en-US" altLang="zh-CN" sz="2400" dirty="0">
                <a:sym typeface="+mn-ea"/>
              </a:rPr>
              <a:t>dump</a:t>
            </a:r>
            <a:r>
              <a:rPr lang="zh-CN" altLang="en-US" sz="2400" dirty="0">
                <a:sym typeface="+mn-ea"/>
              </a:rPr>
              <a:t>方案设计：技术原理</a:t>
            </a:r>
            <a:endParaRPr lang="zh-CN" altLang="en-US" sz="2400" dirty="0"/>
          </a:p>
        </p:txBody>
      </p:sp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601980" y="3034030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solidFill>
                  <a:schemeClr val="tx1"/>
                </a:solidFill>
              </a:rPr>
              <a:t>gnb_agent</a:t>
            </a:r>
            <a:r>
              <a:rPr lang="zh-CN" altLang="en-US" sz="1400">
                <a:solidFill>
                  <a:schemeClr val="tx1"/>
                </a:solidFill>
              </a:rPr>
              <a:t>：执行</a:t>
            </a:r>
            <a:r>
              <a:rPr lang="en-US" altLang="zh-CN" sz="1400">
                <a:solidFill>
                  <a:schemeClr val="tx1"/>
                </a:solidFill>
              </a:rPr>
              <a:t>APC</a:t>
            </a:r>
            <a:r>
              <a:rPr lang="zh-CN" altLang="en-US" sz="1400">
                <a:solidFill>
                  <a:schemeClr val="tx1"/>
                </a:solidFill>
              </a:rPr>
              <a:t>堆栈信息导出脚本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706620" y="2075180"/>
            <a:ext cx="2941320" cy="375285"/>
          </a:xfrm>
          <a:prstGeom prst="rect">
            <a:avLst/>
          </a:prstGeom>
          <a:noFill/>
          <a:ln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sz="1400">
                <a:solidFill>
                  <a:schemeClr val="accent1"/>
                </a:solidFill>
                <a:sym typeface="+mn-ea"/>
              </a:rPr>
              <a:t>执行复位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APC_x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的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脚本命令</a:t>
            </a:r>
            <a:endParaRPr lang="zh-CN" sz="140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706620" y="2542540"/>
            <a:ext cx="2941955" cy="375285"/>
          </a:xfrm>
          <a:prstGeom prst="rect">
            <a:avLst/>
          </a:prstGeom>
          <a:noFill/>
          <a:ln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sz="1400">
                <a:solidFill>
                  <a:schemeClr val="accent1"/>
                </a:solidFill>
                <a:sym typeface="+mn-ea"/>
              </a:rPr>
              <a:t>执行抓取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DM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内存的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脚本命令</a:t>
            </a:r>
            <a:endParaRPr lang="zh-CN" sz="140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706620" y="3000375"/>
            <a:ext cx="2941955" cy="561975"/>
          </a:xfrm>
          <a:prstGeom prst="rect">
            <a:avLst/>
          </a:prstGeom>
          <a:noFill/>
          <a:ln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sz="1400">
                <a:solidFill>
                  <a:schemeClr val="accent1"/>
                </a:solidFill>
                <a:sym typeface="+mn-ea"/>
              </a:rPr>
              <a:t>执行加载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memdump_xxx.out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程序的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脚本命令</a:t>
            </a:r>
            <a:endParaRPr lang="zh-CN" sz="140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706620" y="3612515"/>
            <a:ext cx="2943225" cy="375285"/>
          </a:xfrm>
          <a:prstGeom prst="rect">
            <a:avLst/>
          </a:prstGeom>
          <a:noFill/>
          <a:ln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sz="1400">
                <a:solidFill>
                  <a:schemeClr val="accent1"/>
                </a:solidFill>
                <a:sym typeface="+mn-ea"/>
              </a:rPr>
              <a:t>执行抓取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IM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内存的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脚本命令</a:t>
            </a:r>
            <a:endParaRPr lang="zh-CN" sz="140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5461635" y="5540375"/>
            <a:ext cx="273812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solidFill>
                  <a:schemeClr val="tx1"/>
                </a:solidFill>
                <a:sym typeface="+mn-ea"/>
              </a:rPr>
              <a:t>logWriter</a:t>
            </a:r>
            <a:r>
              <a:rPr lang="zh-CN" altLang="en-US" sz="1400">
                <a:solidFill>
                  <a:schemeClr val="tx1"/>
                </a:solidFill>
                <a:sym typeface="+mn-ea"/>
              </a:rPr>
              <a:t>：读取内存分区文件转发到日志服务器</a:t>
            </a:r>
            <a:endParaRPr lang="zh-CN" altLang="en-US" sz="1400">
              <a:solidFill>
                <a:schemeClr val="tx1"/>
              </a:solidFill>
              <a:sym typeface="+mn-ea"/>
            </a:endParaRPr>
          </a:p>
        </p:txBody>
      </p:sp>
      <p:sp>
        <p:nvSpPr>
          <p:cNvPr id="32" name="流程图: 准备 31"/>
          <p:cNvSpPr/>
          <p:nvPr/>
        </p:nvSpPr>
        <p:spPr>
          <a:xfrm>
            <a:off x="1050925" y="962660"/>
            <a:ext cx="2522855" cy="337820"/>
          </a:xfrm>
          <a:prstGeom prst="flowChartPreparatio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rgbClr val="C00000"/>
                </a:solidFill>
              </a:rPr>
              <a:t>phy</a:t>
            </a:r>
            <a:r>
              <a:rPr lang="zh-CN" altLang="en-US">
                <a:solidFill>
                  <a:srgbClr val="C00000"/>
                </a:solidFill>
              </a:rPr>
              <a:t>核挂死</a:t>
            </a:r>
            <a:endParaRPr lang="zh-CN" altLang="en-US">
              <a:solidFill>
                <a:srgbClr val="C00000"/>
              </a:solidFill>
            </a:endParaRPr>
          </a:p>
        </p:txBody>
      </p:sp>
      <p:cxnSp>
        <p:nvCxnSpPr>
          <p:cNvPr id="33" name="直接箭头连接符 32"/>
          <p:cNvCxnSpPr>
            <a:stCxn id="32" idx="2"/>
            <a:endCxn id="5" idx="0"/>
          </p:cNvCxnSpPr>
          <p:nvPr>
            <p:custDataLst>
              <p:tags r:id="rId2"/>
            </p:custDataLst>
          </p:nvPr>
        </p:nvCxnSpPr>
        <p:spPr>
          <a:xfrm flipH="1">
            <a:off x="2306955" y="1300480"/>
            <a:ext cx="5715" cy="3371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4" name="流程图: 终止 33"/>
          <p:cNvSpPr/>
          <p:nvPr/>
        </p:nvSpPr>
        <p:spPr>
          <a:xfrm>
            <a:off x="6138545" y="6174105"/>
            <a:ext cx="1383665" cy="358775"/>
          </a:xfrm>
          <a:prstGeom prst="flowChartTerminator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C00000"/>
                </a:solidFill>
              </a:rPr>
              <a:t>结束</a:t>
            </a:r>
            <a:endParaRPr lang="zh-CN" altLang="en-US">
              <a:solidFill>
                <a:srgbClr val="C00000"/>
              </a:solidFill>
            </a:endParaRPr>
          </a:p>
        </p:txBody>
      </p:sp>
      <p:cxnSp>
        <p:nvCxnSpPr>
          <p:cNvPr id="35" name="直接箭头连接符 34"/>
          <p:cNvCxnSpPr>
            <a:stCxn id="30" idx="2"/>
            <a:endCxn id="34" idx="0"/>
          </p:cNvCxnSpPr>
          <p:nvPr/>
        </p:nvCxnSpPr>
        <p:spPr>
          <a:xfrm>
            <a:off x="6830695" y="5915660"/>
            <a:ext cx="0" cy="2584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矩形 4"/>
          <p:cNvSpPr/>
          <p:nvPr>
            <p:custDataLst>
              <p:tags r:id="rId3"/>
            </p:custDataLst>
          </p:nvPr>
        </p:nvSpPr>
        <p:spPr>
          <a:xfrm>
            <a:off x="601980" y="1637665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solidFill>
                  <a:schemeClr val="tx1"/>
                </a:solidFill>
              </a:rPr>
              <a:t>gnb_agent</a:t>
            </a:r>
            <a:r>
              <a:rPr lang="zh-CN" altLang="en-US" sz="1400">
                <a:solidFill>
                  <a:schemeClr val="tx1"/>
                </a:solidFill>
              </a:rPr>
              <a:t>：定时</a:t>
            </a:r>
            <a:r>
              <a:rPr lang="zh-CN" sz="1400">
                <a:solidFill>
                  <a:schemeClr val="tx1"/>
                </a:solidFill>
              </a:rPr>
              <a:t>循环检测</a:t>
            </a:r>
            <a:r>
              <a:rPr lang="en-US" altLang="zh-CN" sz="1400">
                <a:solidFill>
                  <a:schemeClr val="tx1"/>
                </a:solidFill>
              </a:rPr>
              <a:t>phy</a:t>
            </a:r>
            <a:r>
              <a:rPr lang="zh-CN" altLang="en-US" sz="1400">
                <a:solidFill>
                  <a:schemeClr val="tx1"/>
                </a:solidFill>
              </a:rPr>
              <a:t>挂死</a:t>
            </a:r>
            <a:endParaRPr lang="zh-CN" altLang="en-US" sz="1400">
              <a:solidFill>
                <a:schemeClr val="tx1"/>
              </a:solidFill>
            </a:endParaRPr>
          </a:p>
        </p:txBody>
      </p:sp>
      <p:cxnSp>
        <p:nvCxnSpPr>
          <p:cNvPr id="6" name="直接箭头连接符 5"/>
          <p:cNvCxnSpPr>
            <a:stCxn id="5" idx="2"/>
            <a:endCxn id="7" idx="0"/>
          </p:cNvCxnSpPr>
          <p:nvPr>
            <p:custDataLst>
              <p:tags r:id="rId4"/>
            </p:custDataLst>
          </p:nvPr>
        </p:nvCxnSpPr>
        <p:spPr>
          <a:xfrm>
            <a:off x="2306955" y="2012950"/>
            <a:ext cx="0" cy="3371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608965" y="3710305"/>
            <a:ext cx="3402965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内存分区</a:t>
            </a:r>
            <a:r>
              <a:rPr lang="en-US" altLang="zh-CN" sz="1400">
                <a:solidFill>
                  <a:schemeClr val="tx1"/>
                </a:solidFill>
                <a:sym typeface="+mn-ea"/>
              </a:rPr>
              <a:t>/memdisk/phy/coredump</a:t>
            </a:r>
            <a:endParaRPr lang="en-US" altLang="zh-CN" sz="1400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16" name="直接箭头连接符 15"/>
          <p:cNvCxnSpPr>
            <a:stCxn id="4" idx="2"/>
            <a:endCxn id="13" idx="0"/>
          </p:cNvCxnSpPr>
          <p:nvPr/>
        </p:nvCxnSpPr>
        <p:spPr>
          <a:xfrm>
            <a:off x="2306955" y="3409315"/>
            <a:ext cx="3810" cy="300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13" idx="2"/>
            <a:endCxn id="46" idx="0"/>
          </p:cNvCxnSpPr>
          <p:nvPr/>
        </p:nvCxnSpPr>
        <p:spPr>
          <a:xfrm flipH="1">
            <a:off x="2306955" y="4085590"/>
            <a:ext cx="3810" cy="349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30" idx="0"/>
            <a:endCxn id="51" idx="2"/>
          </p:cNvCxnSpPr>
          <p:nvPr/>
        </p:nvCxnSpPr>
        <p:spPr>
          <a:xfrm flipV="1">
            <a:off x="6830695" y="4813935"/>
            <a:ext cx="429895" cy="72644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233285" y="4879340"/>
            <a:ext cx="539750" cy="30670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</a:rPr>
              <a:t>R</a:t>
            </a:r>
            <a:endParaRPr lang="en-US" altLang="zh-CN" sz="1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601345" y="4434840"/>
            <a:ext cx="3410585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压缩内存分区文件然后删除原文件</a:t>
            </a:r>
            <a:endParaRPr lang="zh-CN" altLang="en-US" sz="1400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48" name="直接箭头连接符 47"/>
          <p:cNvCxnSpPr>
            <a:endCxn id="30" idx="0"/>
          </p:cNvCxnSpPr>
          <p:nvPr/>
        </p:nvCxnSpPr>
        <p:spPr>
          <a:xfrm>
            <a:off x="6814185" y="5107940"/>
            <a:ext cx="16510" cy="432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1" name="矩形 50"/>
          <p:cNvSpPr/>
          <p:nvPr/>
        </p:nvSpPr>
        <p:spPr>
          <a:xfrm>
            <a:off x="4706620" y="4438650"/>
            <a:ext cx="5107940" cy="375285"/>
          </a:xfrm>
          <a:prstGeom prst="rect">
            <a:avLst/>
          </a:prstGeom>
          <a:noFill/>
          <a:ln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sz="1400">
                <a:solidFill>
                  <a:schemeClr val="accent1"/>
                </a:solidFill>
                <a:sym typeface="+mn-ea"/>
              </a:rPr>
              <a:t>内存分区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/memdisk/coredump</a:t>
            </a:r>
            <a:r>
              <a:rPr lang="en-US" altLang="zh-CN" sz="1400">
                <a:solidFill>
                  <a:schemeClr val="accent1"/>
                </a:solidFill>
                <a:sym typeface="+mn-ea"/>
              </a:rPr>
              <a:t>/</a:t>
            </a:r>
            <a:r>
              <a:rPr lang="en-US" altLang="zh-CN" sz="1400">
                <a:solidFill>
                  <a:schemeClr val="accent1"/>
                </a:solidFill>
                <a:sym typeface="+mn-ea"/>
              </a:rPr>
              <a:t>core.phy_</a:t>
            </a:r>
            <a:r>
              <a:rPr lang="en-US" altLang="zh-CN" sz="1400" i="1">
                <a:solidFill>
                  <a:schemeClr val="accent1"/>
                </a:solidFill>
                <a:sym typeface="+mn-ea"/>
              </a:rPr>
              <a:t>x</a:t>
            </a:r>
            <a:r>
              <a:rPr lang="en-US" altLang="zh-CN" sz="1400">
                <a:solidFill>
                  <a:schemeClr val="accent1"/>
                </a:solidFill>
                <a:sym typeface="+mn-ea"/>
              </a:rPr>
              <a:t>_</a:t>
            </a:r>
            <a:r>
              <a:rPr lang="en-US" altLang="zh-CN" sz="1400" i="1">
                <a:solidFill>
                  <a:schemeClr val="accent1"/>
                </a:solidFill>
                <a:sym typeface="+mn-ea"/>
              </a:rPr>
              <a:t>y</a:t>
            </a:r>
            <a:r>
              <a:rPr lang="en-US" altLang="zh-CN" sz="1400">
                <a:solidFill>
                  <a:schemeClr val="accent1"/>
                </a:solidFill>
                <a:sym typeface="+mn-ea"/>
              </a:rPr>
              <a:t>_</a:t>
            </a:r>
            <a:r>
              <a:rPr lang="en-US" altLang="zh-CN" sz="1400" i="1">
                <a:solidFill>
                  <a:schemeClr val="accent1"/>
                </a:solidFill>
                <a:sym typeface="+mn-ea"/>
              </a:rPr>
              <a:t>z</a:t>
            </a:r>
            <a:r>
              <a:rPr lang="en-US" altLang="zh-CN" sz="1400">
                <a:solidFill>
                  <a:schemeClr val="accent1"/>
                </a:solidFill>
                <a:sym typeface="+mn-ea"/>
              </a:rPr>
              <a:t>.</a:t>
            </a:r>
            <a:r>
              <a:rPr lang="en-US" altLang="zh-CN" sz="1400" i="1">
                <a:solidFill>
                  <a:schemeClr val="accent1"/>
                </a:solidFill>
                <a:sym typeface="+mn-ea"/>
              </a:rPr>
              <a:t>timestamp.</a:t>
            </a:r>
            <a:r>
              <a:rPr lang="en-US" altLang="zh-CN" sz="1400">
                <a:solidFill>
                  <a:schemeClr val="accent1"/>
                </a:solidFill>
                <a:sym typeface="+mn-ea"/>
              </a:rPr>
              <a:t>zip</a:t>
            </a:r>
            <a:endParaRPr lang="en-US" altLang="zh-CN" sz="1400">
              <a:solidFill>
                <a:schemeClr val="accent1"/>
              </a:solidFill>
              <a:sym typeface="+mn-ea"/>
            </a:endParaRPr>
          </a:p>
        </p:txBody>
      </p:sp>
      <p:cxnSp>
        <p:nvCxnSpPr>
          <p:cNvPr id="52" name="直接箭头连接符 51"/>
          <p:cNvCxnSpPr>
            <a:stCxn id="46" idx="2"/>
            <a:endCxn id="8" idx="0"/>
          </p:cNvCxnSpPr>
          <p:nvPr/>
        </p:nvCxnSpPr>
        <p:spPr>
          <a:xfrm>
            <a:off x="2306955" y="4810125"/>
            <a:ext cx="3810" cy="39116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2310765" y="4053205"/>
            <a:ext cx="539750" cy="30670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</a:rPr>
              <a:t>W</a:t>
            </a:r>
            <a:endParaRPr lang="en-US" altLang="zh-CN" sz="1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6059170" y="5188585"/>
            <a:ext cx="942340" cy="30670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</a:rPr>
              <a:t>1s timer</a:t>
            </a:r>
            <a:endParaRPr lang="en-US" altLang="zh-CN" sz="1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08525" y="1626235"/>
            <a:ext cx="2941320" cy="375285"/>
          </a:xfrm>
          <a:prstGeom prst="rect">
            <a:avLst/>
          </a:prstGeom>
          <a:noFill/>
          <a:ln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sz="1400">
                <a:solidFill>
                  <a:schemeClr val="accent1"/>
                </a:solidFill>
              </a:rPr>
              <a:t>当前执行</a:t>
            </a:r>
            <a:r>
              <a:rPr lang="zh-CN" altLang="en-US" sz="1400">
                <a:solidFill>
                  <a:schemeClr val="accent1"/>
                </a:solidFill>
                <a:sym typeface="+mn-ea"/>
              </a:rPr>
              <a:t>的</a:t>
            </a:r>
            <a:r>
              <a:rPr lang="zh-CN" sz="1400">
                <a:solidFill>
                  <a:schemeClr val="accent1"/>
                </a:solidFill>
                <a:sym typeface="+mn-ea"/>
              </a:rPr>
              <a:t>任务信息导出</a:t>
            </a:r>
            <a:endParaRPr lang="zh-CN" altLang="en-US" sz="1400" b="1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09600" y="5201285"/>
            <a:ext cx="3401695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>
                <a:solidFill>
                  <a:schemeClr val="tx1"/>
                </a:solidFill>
                <a:sym typeface="+mn-ea"/>
              </a:rPr>
              <a:t>看门开时，</a:t>
            </a:r>
            <a:r>
              <a:rPr lang="en-US" altLang="zh-CN" sz="1400">
                <a:solidFill>
                  <a:schemeClr val="tx1"/>
                </a:solidFill>
                <a:sym typeface="+mn-ea"/>
              </a:rPr>
              <a:t> sleep 5s</a:t>
            </a:r>
            <a:r>
              <a:rPr lang="zh-CN" altLang="en-US" sz="1400">
                <a:solidFill>
                  <a:schemeClr val="tx1"/>
                </a:solidFill>
                <a:sym typeface="+mn-ea"/>
              </a:rPr>
              <a:t>后</a:t>
            </a:r>
            <a:r>
              <a:rPr lang="en-US" sz="1400">
                <a:solidFill>
                  <a:schemeClr val="tx1"/>
                </a:solidFill>
                <a:sym typeface="+mn-ea"/>
              </a:rPr>
              <a:t>reboot gnb</a:t>
            </a:r>
            <a:endParaRPr lang="en-US" sz="1400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10" name="直接箭头连接符 9"/>
          <p:cNvCxnSpPr>
            <a:stCxn id="4" idx="3"/>
            <a:endCxn id="3" idx="1"/>
          </p:cNvCxnSpPr>
          <p:nvPr/>
        </p:nvCxnSpPr>
        <p:spPr>
          <a:xfrm flipV="1">
            <a:off x="4011930" y="1814195"/>
            <a:ext cx="696595" cy="1407795"/>
          </a:xfrm>
          <a:prstGeom prst="straightConnector1">
            <a:avLst/>
          </a:prstGeom>
          <a:ln>
            <a:prstDash val="dash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>
            <a:stCxn id="4" idx="3"/>
            <a:endCxn id="17" idx="1"/>
          </p:cNvCxnSpPr>
          <p:nvPr/>
        </p:nvCxnSpPr>
        <p:spPr>
          <a:xfrm flipV="1">
            <a:off x="4011930" y="2263140"/>
            <a:ext cx="694690" cy="958850"/>
          </a:xfrm>
          <a:prstGeom prst="straightConnector1">
            <a:avLst/>
          </a:prstGeom>
          <a:ln>
            <a:prstDash val="dash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stCxn id="4" idx="3"/>
          </p:cNvCxnSpPr>
          <p:nvPr/>
        </p:nvCxnSpPr>
        <p:spPr>
          <a:xfrm flipV="1">
            <a:off x="4011930" y="2719705"/>
            <a:ext cx="694690" cy="502285"/>
          </a:xfrm>
          <a:prstGeom prst="straightConnector1">
            <a:avLst/>
          </a:prstGeom>
          <a:ln>
            <a:prstDash val="dash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4" idx="3"/>
          </p:cNvCxnSpPr>
          <p:nvPr/>
        </p:nvCxnSpPr>
        <p:spPr>
          <a:xfrm>
            <a:off x="4011930" y="3221990"/>
            <a:ext cx="694690" cy="59690"/>
          </a:xfrm>
          <a:prstGeom prst="straightConnector1">
            <a:avLst/>
          </a:prstGeom>
          <a:ln>
            <a:prstDash val="dash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4011930" y="3221990"/>
            <a:ext cx="694690" cy="578485"/>
          </a:xfrm>
          <a:prstGeom prst="straightConnector1">
            <a:avLst/>
          </a:prstGeom>
          <a:ln>
            <a:prstDash val="dash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7" idx="2"/>
            <a:endCxn id="4" idx="0"/>
          </p:cNvCxnSpPr>
          <p:nvPr/>
        </p:nvCxnSpPr>
        <p:spPr>
          <a:xfrm>
            <a:off x="2306955" y="2725420"/>
            <a:ext cx="0" cy="308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601980" y="2350135"/>
            <a:ext cx="3409950" cy="3752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solidFill>
                  <a:schemeClr val="tx1"/>
                </a:solidFill>
              </a:rPr>
              <a:t>gnb_agent</a:t>
            </a:r>
            <a:r>
              <a:rPr lang="zh-CN" altLang="en-US" sz="1400">
                <a:solidFill>
                  <a:schemeClr val="tx1"/>
                </a:solidFill>
              </a:rPr>
              <a:t>：</a:t>
            </a:r>
            <a:r>
              <a:rPr lang="zh-CN" sz="1400">
                <a:solidFill>
                  <a:schemeClr val="tx1"/>
                </a:solidFill>
              </a:rPr>
              <a:t>生成</a:t>
            </a:r>
            <a:r>
              <a:rPr lang="en-US" altLang="zh-CN" sz="1400">
                <a:solidFill>
                  <a:schemeClr val="tx1"/>
                </a:solidFill>
              </a:rPr>
              <a:t>coredump</a:t>
            </a:r>
            <a:r>
              <a:rPr lang="zh-CN" altLang="en-US" sz="1400">
                <a:solidFill>
                  <a:schemeClr val="tx1"/>
                </a:solidFill>
              </a:rPr>
              <a:t>文件名</a:t>
            </a:r>
            <a:endParaRPr lang="zh-CN" altLang="en-US" sz="1400">
              <a:solidFill>
                <a:schemeClr val="tx1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237105" y="2082165"/>
            <a:ext cx="2274570" cy="27559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1200">
                <a:solidFill>
                  <a:schemeClr val="accent1"/>
                </a:solidFill>
              </a:rPr>
              <a:t>core.phy_</a:t>
            </a:r>
            <a:r>
              <a:rPr lang="en-US" altLang="zh-CN" sz="1200" i="1">
                <a:solidFill>
                  <a:schemeClr val="accent1"/>
                </a:solidFill>
              </a:rPr>
              <a:t>x</a:t>
            </a:r>
            <a:r>
              <a:rPr lang="en-US" altLang="zh-CN" sz="1200">
                <a:solidFill>
                  <a:schemeClr val="accent1"/>
                </a:solidFill>
              </a:rPr>
              <a:t>_</a:t>
            </a:r>
            <a:r>
              <a:rPr lang="en-US" altLang="zh-CN" sz="1200" i="1">
                <a:solidFill>
                  <a:schemeClr val="accent1"/>
                </a:solidFill>
              </a:rPr>
              <a:t>y</a:t>
            </a:r>
            <a:r>
              <a:rPr lang="en-US" altLang="zh-CN" sz="1200">
                <a:solidFill>
                  <a:schemeClr val="accent1"/>
                </a:solidFill>
              </a:rPr>
              <a:t>_</a:t>
            </a:r>
            <a:r>
              <a:rPr lang="en-US" altLang="zh-CN" sz="1200" i="1">
                <a:solidFill>
                  <a:schemeClr val="accent1"/>
                </a:solidFill>
              </a:rPr>
              <a:t>z</a:t>
            </a:r>
            <a:r>
              <a:rPr lang="en-US" altLang="zh-CN" sz="1200">
                <a:solidFill>
                  <a:schemeClr val="accent1"/>
                </a:solidFill>
              </a:rPr>
              <a:t>.</a:t>
            </a:r>
            <a:r>
              <a:rPr lang="en-US" altLang="zh-CN" sz="1200" i="1">
                <a:solidFill>
                  <a:schemeClr val="accent1"/>
                </a:solidFill>
              </a:rPr>
              <a:t>timestamp.</a:t>
            </a:r>
            <a:r>
              <a:rPr lang="en-US" altLang="zh-CN" sz="1200">
                <a:solidFill>
                  <a:schemeClr val="accent1"/>
                </a:solidFill>
              </a:rPr>
              <a:t>zip</a:t>
            </a:r>
            <a:endParaRPr lang="en-US" altLang="zh-CN" sz="1200">
              <a:solidFill>
                <a:schemeClr val="accent1"/>
              </a:solidFill>
            </a:endParaRPr>
          </a:p>
        </p:txBody>
      </p:sp>
      <p:cxnSp>
        <p:nvCxnSpPr>
          <p:cNvPr id="14" name="直接箭头连接符 13"/>
          <p:cNvCxnSpPr>
            <a:stCxn id="46" idx="3"/>
            <a:endCxn id="51" idx="1"/>
          </p:cNvCxnSpPr>
          <p:nvPr/>
        </p:nvCxnSpPr>
        <p:spPr>
          <a:xfrm>
            <a:off x="4011930" y="4622800"/>
            <a:ext cx="694690" cy="3810"/>
          </a:xfrm>
          <a:prstGeom prst="straightConnector1">
            <a:avLst/>
          </a:prstGeom>
          <a:ln>
            <a:prstDash val="dash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10970260" cy="614680"/>
          </a:xfrm>
        </p:spPr>
        <p:txBody>
          <a:bodyPr/>
          <a:lstStyle/>
          <a:p>
            <a:r>
              <a:rPr lang="en-US" altLang="zh-CN" sz="2400" dirty="0">
                <a:sym typeface="+mn-ea"/>
              </a:rPr>
              <a:t>phy</a:t>
            </a:r>
            <a:r>
              <a:rPr lang="zh-CN" altLang="en-US" sz="2400" dirty="0">
                <a:sym typeface="+mn-ea"/>
              </a:rPr>
              <a:t>挂死</a:t>
            </a:r>
            <a:r>
              <a:rPr lang="en-US" altLang="zh-CN" sz="2400" dirty="0">
                <a:sym typeface="+mn-ea"/>
              </a:rPr>
              <a:t>core</a:t>
            </a:r>
            <a:r>
              <a:rPr lang="en-US" altLang="zh-CN" sz="2400" dirty="0">
                <a:sym typeface="+mn-ea"/>
              </a:rPr>
              <a:t>dump</a:t>
            </a:r>
            <a:r>
              <a:rPr lang="zh-CN" altLang="en-US" sz="2400" dirty="0">
                <a:sym typeface="+mn-ea"/>
              </a:rPr>
              <a:t>方案设计：功能分解（手动触发）</a:t>
            </a:r>
            <a:endParaRPr lang="zh-CN" altLang="en-US" sz="2400" dirty="0"/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76530" y="1010920"/>
          <a:ext cx="11838940" cy="2926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10"/>
                <a:gridCol w="868045"/>
                <a:gridCol w="4902200"/>
                <a:gridCol w="2813050"/>
                <a:gridCol w="2629535"/>
              </a:tblGrid>
              <a:tr h="4216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/>
                        <a:t>序号</a:t>
                      </a:r>
                      <a:endParaRPr lang="zh-CN" altLang="en-US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/>
                        <a:t>模块</a:t>
                      </a:r>
                      <a:endParaRPr lang="zh-CN" altLang="en-US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/>
                        <a:t>功能点</a:t>
                      </a:r>
                      <a:endParaRPr lang="zh-CN" altLang="en-US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/>
                        <a:t>备注说明</a:t>
                      </a:r>
                      <a:endParaRPr lang="zh-CN" altLang="en-US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/>
                        <a:t>意见收集</a:t>
                      </a:r>
                      <a:endParaRPr lang="zh-CN" altLang="en-US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</a:tr>
              <a:tr h="6851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600"/>
                        <a:t>PHY</a:t>
                      </a:r>
                      <a:endParaRPr lang="en-US" altLang="zh-CN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将</a:t>
                      </a:r>
                      <a:r>
                        <a:rPr lang="en-US" altLang="zh-CN" sz="1800" dirty="0">
                          <a:sym typeface="+mn-ea"/>
                        </a:rPr>
                        <a:t>coredump</a:t>
                      </a: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相关的</a:t>
                      </a: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.out</a:t>
                      </a:r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程序放入发布软件包</a:t>
                      </a: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。</a:t>
                      </a: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建议路径</a:t>
                      </a: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: .\phy\coredump\</a:t>
                      </a: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90995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600"/>
                        <a:t>gnb_agent</a:t>
                      </a:r>
                      <a:endParaRPr lang="en-US" altLang="zh-CN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触发及执行</a:t>
                      </a: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phy</a:t>
                      </a:r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挂死</a:t>
                      </a: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core</a:t>
                      </a: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dump</a:t>
                      </a:r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流程，以及数据提取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华文楷体" panose="02010600040101010101" charset="-122"/>
                        <a:ea typeface="华文楷体" panose="02010600040101010101" charset="-122"/>
                        <a:sym typeface="+mn-ea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endParaRPr lang="en-US" altLang="zh-CN" sz="1800" dirty="0">
                        <a:solidFill>
                          <a:srgbClr val="FF0000"/>
                        </a:solidFill>
                        <a:latin typeface="华文楷体" panose="02010600040101010101" charset="-122"/>
                        <a:ea typeface="华文楷体" panose="02010600040101010101" charset="-122"/>
                        <a:sym typeface="+mn-ea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endParaRPr lang="zh-CN" altLang="en-US" dirty="0">
                        <a:solidFill>
                          <a:schemeClr val="tx1"/>
                        </a:solidFill>
                        <a:latin typeface="华文楷体" panose="02010600040101010101" charset="-122"/>
                        <a:ea typeface="华文楷体" panose="02010600040101010101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90995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600"/>
                        <a:t>LogWriter</a:t>
                      </a:r>
                      <a:endParaRPr lang="en-US" altLang="zh-CN" sz="16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将</a:t>
                      </a: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phy coredump</a:t>
                      </a:r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华文楷体" panose="02010600040101010101" charset="-122"/>
                          <a:ea typeface="华文楷体" panose="02010600040101010101" charset="-122"/>
                          <a:sym typeface="+mn-ea"/>
                        </a:rPr>
                        <a:t>信息转发日志服务器</a:t>
                      </a:r>
                      <a:endParaRPr lang="zh-CN" altLang="en-US" sz="1800" dirty="0">
                        <a:solidFill>
                          <a:schemeClr val="tx1"/>
                        </a:solidFill>
                        <a:latin typeface="华文楷体" panose="02010600040101010101" charset="-122"/>
                        <a:ea typeface="华文楷体" panose="02010600040101010101" charset="-122"/>
                        <a:sym typeface="+mn-ea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endParaRPr lang="en-US" altLang="zh-CN" sz="1800" dirty="0">
                        <a:solidFill>
                          <a:srgbClr val="FF0000"/>
                        </a:solidFill>
                        <a:latin typeface="华文楷体" panose="02010600040101010101" charset="-122"/>
                        <a:ea typeface="华文楷体" panose="02010600040101010101" charset="-122"/>
                        <a:sym typeface="+mn-ea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endParaRPr lang="zh-CN" altLang="en-US" dirty="0">
                        <a:solidFill>
                          <a:schemeClr val="tx1"/>
                        </a:solidFill>
                        <a:latin typeface="华文楷体" panose="02010600040101010101" charset="-122"/>
                        <a:ea typeface="华文楷体" panose="02010600040101010101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429000" y="2684145"/>
            <a:ext cx="6861810" cy="1070610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zh-CN" altLang="en-US" dirty="0"/>
              <a:t>感谢聆听，欢迎指正</a:t>
            </a:r>
            <a:r>
              <a:rPr lang="en-US" altLang="zh-CN" sz="5400" dirty="0">
                <a:latin typeface="+mj-ea"/>
              </a:rPr>
              <a:t>  !</a:t>
            </a:r>
            <a:endParaRPr lang="en-US" altLang="zh-CN" sz="5400" dirty="0">
              <a:latin typeface="+mj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64030" y="5036820"/>
            <a:ext cx="3913251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北京市海淀区知春路甲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48</a:t>
            </a:r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号盈都大厦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号楼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12B</a:t>
            </a:r>
            <a:endParaRPr lang="zh-CN" altLang="en-US" sz="1400" b="1" dirty="0">
              <a:solidFill>
                <a:srgbClr val="009BD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64030" y="5649595"/>
            <a:ext cx="463931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联系电话  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010-81377327</a:t>
            </a:r>
            <a:endParaRPr lang="en-US" altLang="zh-CN" sz="1400" b="1" dirty="0">
              <a:solidFill>
                <a:srgbClr val="009BD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778000" y="6260465"/>
            <a:ext cx="46386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hlinkClick r:id="rId2"/>
              </a:rPr>
              <a:t>contact@yunzhiruantong.com</a:t>
            </a:r>
            <a:endParaRPr lang="en-US" altLang="zh-CN" sz="1400" b="1" dirty="0">
              <a:solidFill>
                <a:srgbClr val="009BD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hlinkClick r:id="rId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92" y="6292893"/>
            <a:ext cx="378645" cy="278416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0144" y="4929617"/>
            <a:ext cx="428543" cy="41498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2665" y="5649595"/>
            <a:ext cx="363500" cy="306704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9103"/>
  <p:tag name="KSO_WM_UNIT_TYPE" val="a"/>
  <p:tag name="KSO_WM_UNIT_INDEX" val="1"/>
  <p:tag name="KSO_WM_UNIT_ID" val="custom20189103_1*a*1"/>
  <p:tag name="KSO_WM_UNIT_LAYERLEVEL" val="1"/>
  <p:tag name="KSO_WM_UNIT_VALUE" val="2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INESS ANNUAL REPORT"/>
</p:tagLst>
</file>

<file path=ppt/tags/tag10.xml><?xml version="1.0" encoding="utf-8"?>
<p:tagLst xmlns:p="http://schemas.openxmlformats.org/presentationml/2006/main">
  <p:tag name="KSO_WM_DIAGRAM_VIRTUALLY_FRAME" val="{&quot;height&quot;:123.3,&quot;left&quot;:47.4,&quot;top&quot;:102.4,&quot;width&quot;:268.5}"/>
</p:tagLst>
</file>

<file path=ppt/tags/tag11.xml><?xml version="1.0" encoding="utf-8"?>
<p:tagLst xmlns:p="http://schemas.openxmlformats.org/presentationml/2006/main">
  <p:tag name="KSO_WM_DIAGRAM_VIRTUALLY_FRAME" val="{&quot;height&quot;:123.3,&quot;left&quot;:47.4,&quot;top&quot;:102.4,&quot;width&quot;:268.5}"/>
</p:tagLst>
</file>

<file path=ppt/tags/tag12.xml><?xml version="1.0" encoding="utf-8"?>
<p:tagLst xmlns:p="http://schemas.openxmlformats.org/presentationml/2006/main">
  <p:tag name="TABLE_ENDDRAG_ORIGIN_RECT" val="932*355"/>
  <p:tag name="TABLE_ENDDRAG_RECT" val="13*79*932*355"/>
</p:tagLst>
</file>

<file path=ppt/tags/tag13.xml><?xml version="1.0" encoding="utf-8"?>
<p:tagLst xmlns:p="http://schemas.openxmlformats.org/presentationml/2006/main">
  <p:tag name="KSO_WM_TEMPLATE_CATEGORY" val="custom"/>
  <p:tag name="KSO_WM_TEMPLATE_INDEX" val="20189103"/>
  <p:tag name="KSO_WM_UNIT_TYPE" val="a"/>
  <p:tag name="KSO_WM_UNIT_INDEX" val="1"/>
  <p:tag name="KSO_WM_UNIT_ID" val="custom20189103_1*a*1"/>
  <p:tag name="KSO_WM_UNIT_LAYERLEVEL" val="1"/>
  <p:tag name="KSO_WM_UNIT_VALUE" val="2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INESS ANNUAL REPORT"/>
</p:tagLst>
</file>

<file path=ppt/tags/tag14.xml><?xml version="1.0" encoding="utf-8"?>
<p:tagLst xmlns:p="http://schemas.openxmlformats.org/presentationml/2006/main">
  <p:tag name="KSO_WM_TEMPLATE_CATEGORY" val="custom"/>
  <p:tag name="KSO_WM_TEMPLATE_INDEX" val="20189103"/>
  <p:tag name="KSO_WM_TAG_VERSION" val="1.0"/>
  <p:tag name="KSO_WM_SLIDE_ID" val="custom20189103_1"/>
  <p:tag name="KSO_WM_SLIDE_INDEX" val="1"/>
  <p:tag name="KSO_WM_SLIDE_ITEM_CNT" val="2"/>
  <p:tag name="KSO_WM_SLIDE_LAYOUT" val="a_b"/>
  <p:tag name="KSO_WM_SLIDE_LAYOUT_CNT" val="1_1"/>
  <p:tag name="KSO_WM_SLIDE_TYPE" val="title"/>
  <p:tag name="KSO_WM_SLIDE_SUBTYPE" val="pureTxt"/>
  <p:tag name="KSO_WM_TEMPLATE_THUMBS_INDEX" val="1、2、3、6、7、8、12、13、14、15、16、17、29、"/>
  <p:tag name="KSO_WM_BEAUTIFY_FLAG" val="#wm#"/>
</p:tagLst>
</file>

<file path=ppt/tags/tag15.xml><?xml version="1.0" encoding="utf-8"?>
<p:tagLst xmlns:p="http://schemas.openxmlformats.org/presentationml/2006/main">
  <p:tag name="COMMONDATA" val="eyJoZGlkIjoiOGJhM2VmNjdmMTNkNDc5YWZmMzgyZWJkY2ZhMzY2OTcifQ==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9103"/>
</p:tagLst>
</file>

<file path=ppt/tags/tag3.xml><?xml version="1.0" encoding="utf-8"?>
<p:tagLst xmlns:p="http://schemas.openxmlformats.org/presentationml/2006/main">
  <p:tag name="KSO_WM_TAG_VERSION" val="1.0"/>
  <p:tag name="KSO_WM_TEMPLATE_CATEGORY" val="custom"/>
  <p:tag name="KSO_WM_TEMPLATE_INDEX" val="20189103"/>
</p:tagLst>
</file>

<file path=ppt/tags/tag4.xml><?xml version="1.0" encoding="utf-8"?>
<p:tagLst xmlns:p="http://schemas.openxmlformats.org/presentationml/2006/main">
  <p:tag name="KSO_WM_TEMPLATE_CATEGORY" val="custom"/>
  <p:tag name="KSO_WM_TEMPLATE_INDEX" val="20189103"/>
  <p:tag name="KSO_WM_TAG_VERSION" val="1.0"/>
  <p:tag name="KSO_WM_TEMPLATE_THUMBS_INDEX" val="1、2、3、6、7、8、12、13、14、15、16、17、29"/>
  <p:tag name="KSO_WM_BEAUTIFY_FLAG" val="#wm#"/>
</p:tagLst>
</file>

<file path=ppt/tags/tag5.xml><?xml version="1.0" encoding="utf-8"?>
<p:tagLst xmlns:p="http://schemas.openxmlformats.org/presentationml/2006/main">
  <p:tag name="KSO_WM_TEMPLATE_CATEGORY" val="custom"/>
  <p:tag name="KSO_WM_TEMPLATE_INDEX" val="20189103"/>
  <p:tag name="KSO_WM_UNIT_TYPE" val="a"/>
  <p:tag name="KSO_WM_UNIT_INDEX" val="1"/>
  <p:tag name="KSO_WM_UNIT_ID" val="custom20189103_1*a*1"/>
  <p:tag name="KSO_WM_UNIT_LAYERLEVEL" val="1"/>
  <p:tag name="KSO_WM_UNIT_VALUE" val="2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INESS ANNUAL REPORT"/>
</p:tagLst>
</file>

<file path=ppt/tags/tag6.xml><?xml version="1.0" encoding="utf-8"?>
<p:tagLst xmlns:p="http://schemas.openxmlformats.org/presentationml/2006/main">
  <p:tag name="KSO_WM_TEMPLATE_CATEGORY" val="custom"/>
  <p:tag name="KSO_WM_TEMPLATE_INDEX" val="20189103"/>
  <p:tag name="KSO_WM_TAG_VERSION" val="1.0"/>
  <p:tag name="KSO_WM_SLIDE_ID" val="custom20189103_1"/>
  <p:tag name="KSO_WM_SLIDE_INDEX" val="1"/>
  <p:tag name="KSO_WM_SLIDE_ITEM_CNT" val="2"/>
  <p:tag name="KSO_WM_SLIDE_LAYOUT" val="a_b"/>
  <p:tag name="KSO_WM_SLIDE_LAYOUT_CNT" val="1_1"/>
  <p:tag name="KSO_WM_SLIDE_TYPE" val="title"/>
  <p:tag name="KSO_WM_SLIDE_SUBTYPE" val="pureTxt"/>
  <p:tag name="KSO_WM_TEMPLATE_THUMBS_INDEX" val="1、2、3、6、7、8、12、13、14、15、16、17、29、"/>
  <p:tag name="KSO_WM_BEAUTIFY_FLAG" val="#wm#"/>
  <p:tag name="KSO_WM_SLIDE_MODEL_TYPE" val="cover"/>
</p:tagLst>
</file>

<file path=ppt/tags/tag7.xml><?xml version="1.0" encoding="utf-8"?>
<p:tagLst xmlns:p="http://schemas.openxmlformats.org/presentationml/2006/main">
  <p:tag name="KSO_WM_DIAGRAM_VIRTUALLY_FRAME" val="{&quot;height&quot;:123.3,&quot;left&quot;:47.4,&quot;top&quot;:102.4,&quot;width&quot;:268.5}"/>
</p:tagLst>
</file>

<file path=ppt/tags/tag8.xml><?xml version="1.0" encoding="utf-8"?>
<p:tagLst xmlns:p="http://schemas.openxmlformats.org/presentationml/2006/main">
  <p:tag name="KSO_WM_DIAGRAM_VIRTUALLY_FRAME" val="{&quot;height&quot;:123.3,&quot;left&quot;:47.4,&quot;top&quot;:102.4,&quot;width&quot;:268.5}"/>
</p:tagLst>
</file>

<file path=ppt/tags/tag9.xml><?xml version="1.0" encoding="utf-8"?>
<p:tagLst xmlns:p="http://schemas.openxmlformats.org/presentationml/2006/main">
  <p:tag name="KSO_WM_DIAGRAM_VIRTUALLY_FRAME" val="{&quot;height&quot;:123.3,&quot;left&quot;:47.4,&quot;top&quot;:102.4,&quot;width&quot;:268.5}"/>
</p:tagLst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tx1"/>
          </a:solidFill>
        </a:ln>
      </a:spPr>
      <a:bodyPr wrap="square" lIns="0" tIns="0" rIns="0" bIns="0" rtlCol="0">
        <a:spAutoFit/>
      </a:bodyPr>
      <a:lstStyle>
        <a:defPPr marL="171450" indent="-171450" eaLnBrk="0" fontAlgn="base" hangingPunct="0">
          <a:spcBef>
            <a:spcPct val="0"/>
          </a:spcBef>
          <a:spcAft>
            <a:spcPct val="0"/>
          </a:spcAft>
          <a:buClr>
            <a:schemeClr val="bg1"/>
          </a:buClr>
          <a:buSzPct val="100000"/>
          <a:defRPr sz="1200" dirty="0" smtClean="0">
            <a:solidFill>
              <a:schemeClr val="bg1"/>
            </a:solidFill>
            <a:latin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991</Words>
  <Application>WPS 演示</Application>
  <PresentationFormat>宽屏</PresentationFormat>
  <Paragraphs>119</Paragraphs>
  <Slides>5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Arial</vt:lpstr>
      <vt:lpstr>华文楷体</vt:lpstr>
      <vt:lpstr>Arial Unicode MS</vt:lpstr>
      <vt:lpstr>Calibri</vt:lpstr>
      <vt:lpstr>等线</vt:lpstr>
      <vt:lpstr>华文楷体</vt:lpstr>
      <vt:lpstr>KSOF46B71FC2</vt:lpstr>
      <vt:lpstr>Segoe Print</vt:lpstr>
      <vt:lpstr>KSOF486BF861</vt:lpstr>
      <vt:lpstr>1_Office 主题​​</vt:lpstr>
      <vt:lpstr>Package</vt:lpstr>
      <vt:lpstr>phy挂死coredump方案设计</vt:lpstr>
      <vt:lpstr>phy挂死coredump方案设计：技术原理</vt:lpstr>
      <vt:lpstr>phy挂死coredump方案设计：技术原理</vt:lpstr>
      <vt:lpstr>phy挂死coredump方案设计：功能分解（手动触发）</vt:lpstr>
      <vt:lpstr>感谢聆听，欢迎指正 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瑞驰XXX解决方案模板</dc:title>
  <dc:creator>Administrator</dc:creator>
  <cp:lastModifiedBy>笑对人生</cp:lastModifiedBy>
  <cp:revision>876</cp:revision>
  <dcterms:created xsi:type="dcterms:W3CDTF">2020-10-27T06:15:00Z</dcterms:created>
  <dcterms:modified xsi:type="dcterms:W3CDTF">2026-06-25T02:59:16Z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F6387059B4874CE592E3F1EE24D7CD13_12</vt:lpwstr>
  </property>
</Properties>
</file>