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notesMasterIdLst>
    <p:notesMasterId r:id="rId4"/>
  </p:notesMasterIdLst>
  <p:handoutMasterIdLst>
    <p:handoutMasterId r:id="rId9"/>
  </p:handoutMasterIdLst>
  <p:sldIdLst>
    <p:sldId id="257" r:id="rId3"/>
    <p:sldId id="495" r:id="rId5"/>
    <p:sldId id="478" r:id="rId6"/>
    <p:sldId id="301" r:id="rId7"/>
    <p:sldId id="496" r:id="rId8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0" userDrawn="1">
          <p15:clr>
            <a:srgbClr val="A4A3A4"/>
          </p15:clr>
        </p15:guide>
        <p15:guide id="2" pos="394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林涛睿" initials="林涛睿" lastIdx="1" clrIdx="0"/>
  <p:cmAuthor id="3" name="作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E92CC"/>
    <a:srgbClr val="F3DC96"/>
    <a:srgbClr val="EFE6E1"/>
    <a:srgbClr val="FECC2B"/>
    <a:srgbClr val="FFC000"/>
    <a:srgbClr val="DADEE4"/>
    <a:srgbClr val="008CC9"/>
    <a:srgbClr val="006BAD"/>
    <a:srgbClr val="009B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744" y="108"/>
      </p:cViewPr>
      <p:guideLst>
        <p:guide orient="horz" pos="2260"/>
        <p:guide pos="394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32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9.xml"/><Relationship Id="rId13" Type="http://schemas.openxmlformats.org/officeDocument/2006/relationships/commentAuthors" Target="commentAuthors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255909-E2A9-4999-A861-4E1A3851C5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A796A2-B256-4F97-81F5-B2E925E964D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目标：</a:t>
            </a:r>
            <a:r>
              <a:rPr lang="en-US" altLang="zh-CN"/>
              <a:t>200</a:t>
            </a:r>
            <a:r>
              <a:rPr lang="zh-CN" altLang="en-US"/>
              <a:t>节点、</a:t>
            </a:r>
            <a:r>
              <a:rPr lang="en-US" altLang="zh-CN"/>
              <a:t>16</a:t>
            </a:r>
            <a:r>
              <a:rPr lang="zh-CN" altLang="en-US"/>
              <a:t>基站、收敛时间</a:t>
            </a:r>
            <a:endParaRPr lang="zh-CN" altLang="en-US"/>
          </a:p>
          <a:p>
            <a:r>
              <a:rPr lang="en-US" altLang="zh-CN"/>
              <a:t>v1.0</a:t>
            </a:r>
            <a:r>
              <a:rPr lang="zh-CN" altLang="en-US"/>
              <a:t>：基础框架思路</a:t>
            </a:r>
            <a:endParaRPr lang="zh-CN" altLang="en-US"/>
          </a:p>
          <a:p>
            <a:r>
              <a:rPr lang="en-US" altLang="zh-CN"/>
              <a:t>v1.1</a:t>
            </a:r>
            <a:r>
              <a:rPr lang="zh-CN" altLang="en-US"/>
              <a:t>：协议栈架构</a:t>
            </a:r>
            <a:endParaRPr lang="zh-CN" altLang="en-US"/>
          </a:p>
          <a:p>
            <a:r>
              <a:rPr lang="en-US" altLang="zh-CN"/>
              <a:t>v1.2</a:t>
            </a:r>
            <a:r>
              <a:rPr lang="zh-CN" altLang="en-US"/>
              <a:t>：</a:t>
            </a:r>
            <a:r>
              <a:rPr lang="en-US" altLang="zh-CN"/>
              <a:t>IRN</a:t>
            </a:r>
            <a:r>
              <a:rPr lang="zh-CN" altLang="en-US"/>
              <a:t>接入流程和</a:t>
            </a:r>
            <a:r>
              <a:rPr lang="en-US" altLang="zh-CN"/>
              <a:t>IM</a:t>
            </a:r>
            <a:r>
              <a:rPr lang="zh-CN" altLang="en-US"/>
              <a:t>资源分配</a:t>
            </a:r>
            <a:endParaRPr lang="zh-CN" altLang="en-US"/>
          </a:p>
          <a:p>
            <a:r>
              <a:rPr lang="en-US" altLang="zh-CN"/>
              <a:t>v1.3</a:t>
            </a:r>
            <a:r>
              <a:rPr lang="zh-CN" altLang="en-US"/>
              <a:t>：</a:t>
            </a:r>
            <a:r>
              <a:rPr lang="en-US" altLang="zh-CN"/>
              <a:t>OM</a:t>
            </a:r>
            <a:r>
              <a:rPr lang="zh-CN" altLang="en-US"/>
              <a:t>资源协商机制详细设计</a:t>
            </a:r>
            <a:endParaRPr lang="zh-CN" altLang="en-US"/>
          </a:p>
          <a:p>
            <a:r>
              <a:rPr lang="zh-CN" altLang="en-US"/>
              <a:t>遗留问题：</a:t>
            </a:r>
            <a:endParaRPr lang="zh-CN" altLang="en-US"/>
          </a:p>
          <a:p>
            <a:r>
              <a:rPr lang="zh-CN" altLang="en-US"/>
              <a:t>功率强弱，cp：基站调度选择，</a:t>
            </a:r>
            <a:r>
              <a:rPr lang="en-US" altLang="zh-CN"/>
              <a:t>IRN </a:t>
            </a:r>
            <a:r>
              <a:rPr lang="zh-CN" altLang="en-US"/>
              <a:t>信号进行数字域滤波</a:t>
            </a:r>
            <a:endParaRPr lang="zh-CN" altLang="en-US"/>
          </a:p>
          <a:p>
            <a:r>
              <a:rPr lang="zh-CN" altLang="en-US"/>
              <a:t>同步：</a:t>
            </a:r>
            <a:endParaRPr lang="zh-CN" altLang="en-US"/>
          </a:p>
          <a:p>
            <a:r>
              <a:rPr lang="zh-CN" altLang="en-US"/>
              <a:t>节点ID</a:t>
            </a:r>
            <a:endParaRPr lang="zh-CN" altLang="en-US"/>
          </a:p>
          <a:p>
            <a:r>
              <a:rPr lang="zh-CN" altLang="en-US"/>
              <a:t>pdcp 完保密要</a:t>
            </a:r>
            <a:endParaRPr lang="zh-CN" altLang="en-US"/>
          </a:p>
          <a:p>
            <a:r>
              <a:rPr lang="zh-CN" altLang="en-US"/>
              <a:t>终端鉴权信息</a:t>
            </a:r>
            <a:endParaRPr lang="zh-CN" altLang="en-US"/>
          </a:p>
          <a:p>
            <a:r>
              <a:rPr lang="zh-CN" altLang="en-US"/>
              <a:t>核心网退网</a:t>
            </a:r>
            <a:endParaRPr lang="zh-CN" altLang="en-US"/>
          </a:p>
          <a:p>
            <a:r>
              <a:rPr lang="zh-CN" altLang="en-US"/>
              <a:t>动态协商广播</a:t>
            </a:r>
            <a:endParaRPr lang="zh-CN" altLang="en-US"/>
          </a:p>
          <a:p>
            <a:r>
              <a:rPr lang="zh-CN" altLang="en-US"/>
              <a:t>是否存在不同域的组网需求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1821815"/>
            <a:ext cx="12189460" cy="2959100"/>
          </a:xfrm>
          <a:prstGeom prst="rect">
            <a:avLst/>
          </a:prstGeom>
          <a:solidFill>
            <a:srgbClr val="009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3549650" y="2537460"/>
            <a:ext cx="7889875" cy="1370330"/>
          </a:xfrm>
        </p:spPr>
        <p:txBody>
          <a:bodyPr>
            <a:normAutofit/>
          </a:bodyPr>
          <a:lstStyle>
            <a:lvl1pPr algn="l">
              <a:defRPr sz="54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>
              <a:lnSpc>
                <a:spcPct val="80000"/>
              </a:lnSpc>
            </a:pPr>
            <a:r>
              <a:rPr lang="en-US" altLang="zh-CN"/>
              <a:t>THANK YOU  !</a:t>
            </a:r>
            <a:endParaRPr lang="en-US" altLang="zh-CN"/>
          </a:p>
        </p:txBody>
      </p:sp>
      <p:sp>
        <p:nvSpPr>
          <p:cNvPr id="5" name="矩形 4"/>
          <p:cNvSpPr/>
          <p:nvPr userDrawn="1"/>
        </p:nvSpPr>
        <p:spPr>
          <a:xfrm>
            <a:off x="86627" y="67483"/>
            <a:ext cx="914400" cy="76039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086" y="2496664"/>
            <a:ext cx="1590150" cy="1228220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1850427" y="2940844"/>
            <a:ext cx="0" cy="143771"/>
          </a:xfrm>
          <a:prstGeom prst="line">
            <a:avLst/>
          </a:prstGeom>
          <a:ln w="19050">
            <a:solidFill>
              <a:srgbClr val="FCFD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>
            <a:off x="1516086" y="3305146"/>
            <a:ext cx="141264" cy="0"/>
          </a:xfrm>
          <a:prstGeom prst="line">
            <a:avLst/>
          </a:prstGeom>
          <a:ln w="19050">
            <a:solidFill>
              <a:srgbClr val="FCFD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 userDrawn="1"/>
        </p:nvCxnSpPr>
        <p:spPr>
          <a:xfrm>
            <a:off x="2962275" y="3310891"/>
            <a:ext cx="140497" cy="0"/>
          </a:xfrm>
          <a:prstGeom prst="line">
            <a:avLst/>
          </a:prstGeom>
          <a:ln w="19050">
            <a:solidFill>
              <a:srgbClr val="FCFD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 userDrawn="1"/>
        </p:nvCxnSpPr>
        <p:spPr>
          <a:xfrm flipV="1">
            <a:off x="2387627" y="3381375"/>
            <a:ext cx="100779" cy="101935"/>
          </a:xfrm>
          <a:prstGeom prst="line">
            <a:avLst/>
          </a:prstGeom>
          <a:ln w="19050">
            <a:solidFill>
              <a:srgbClr val="FCFD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 userDrawn="1"/>
        </p:nvCxnSpPr>
        <p:spPr>
          <a:xfrm flipV="1">
            <a:off x="2143125" y="3150706"/>
            <a:ext cx="88106" cy="92557"/>
          </a:xfrm>
          <a:prstGeom prst="line">
            <a:avLst/>
          </a:prstGeom>
          <a:ln w="19050">
            <a:solidFill>
              <a:srgbClr val="FCFD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 userDrawn="1"/>
        </p:nvCxnSpPr>
        <p:spPr>
          <a:xfrm>
            <a:off x="1850427" y="3531306"/>
            <a:ext cx="0" cy="143771"/>
          </a:xfrm>
          <a:prstGeom prst="line">
            <a:avLst/>
          </a:prstGeom>
          <a:ln w="19050">
            <a:solidFill>
              <a:srgbClr val="FCFD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 userDrawn="1"/>
        </p:nvCxnSpPr>
        <p:spPr>
          <a:xfrm>
            <a:off x="2757684" y="2940844"/>
            <a:ext cx="0" cy="143770"/>
          </a:xfrm>
          <a:prstGeom prst="line">
            <a:avLst/>
          </a:prstGeom>
          <a:ln w="19050">
            <a:solidFill>
              <a:srgbClr val="FCFD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 userDrawn="1"/>
        </p:nvCxnSpPr>
        <p:spPr>
          <a:xfrm>
            <a:off x="2757684" y="3531306"/>
            <a:ext cx="7536" cy="143771"/>
          </a:xfrm>
          <a:prstGeom prst="line">
            <a:avLst/>
          </a:prstGeom>
          <a:ln w="19050">
            <a:solidFill>
              <a:srgbClr val="FCFD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7680" y="241211"/>
            <a:ext cx="6590453" cy="61468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008CC9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07680" y="1154828"/>
            <a:ext cx="10527445" cy="145928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lang="zh-CN" altLang="en-US" sz="3200" b="1" kern="1200" dirty="0">
                <a:solidFill>
                  <a:srgbClr val="008CC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89600" y="1445284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445284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1"/>
          <p:cNvSpPr>
            <a:spLocks noGrp="1"/>
          </p:cNvSpPr>
          <p:nvPr>
            <p:ph type="title"/>
          </p:nvPr>
        </p:nvSpPr>
        <p:spPr>
          <a:xfrm>
            <a:off x="742148" y="266366"/>
            <a:ext cx="6748145" cy="60198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008CC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5162550" y="3383461"/>
            <a:ext cx="5099050" cy="582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054600" y="2527550"/>
            <a:ext cx="5588000" cy="767390"/>
          </a:xfrm>
        </p:spPr>
        <p:txBody>
          <a:bodyPr anchor="b">
            <a:normAutofit/>
          </a:bodyPr>
          <a:lstStyle>
            <a:lvl1pPr>
              <a:defRPr sz="4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054600" y="3539854"/>
            <a:ext cx="5588000" cy="39613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0" name="矩形 9"/>
          <p:cNvSpPr/>
          <p:nvPr userDrawn="1"/>
        </p:nvSpPr>
        <p:spPr>
          <a:xfrm>
            <a:off x="1714500" y="-1"/>
            <a:ext cx="2743200" cy="4374061"/>
          </a:xfrm>
          <a:prstGeom prst="rect">
            <a:avLst/>
          </a:prstGeom>
          <a:solidFill>
            <a:srgbClr val="009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2133600" y="1993900"/>
            <a:ext cx="1942088" cy="1942088"/>
          </a:xfrm>
          <a:prstGeom prst="rect">
            <a:avLst/>
          </a:prstGeom>
          <a:solidFill>
            <a:srgbClr val="009BDC"/>
          </a:solidFill>
          <a:ln w="476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tags" Target="../tags/tag3.xml"/><Relationship Id="rId7" Type="http://schemas.openxmlformats.org/officeDocument/2006/relationships/tags" Target="../tags/tag2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713400" y="271735"/>
            <a:ext cx="10515600" cy="613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22" y="365125"/>
            <a:ext cx="552478" cy="42704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673" y="6403974"/>
            <a:ext cx="1045661" cy="38116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1.xml"/><Relationship Id="rId6" Type="http://schemas.openxmlformats.org/officeDocument/2006/relationships/tags" Target="../tags/tag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hyperlink" Target="mailto:contact@yunzhiruantong.com" TargetMode="Externa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3408680" y="2649855"/>
            <a:ext cx="7789545" cy="1287780"/>
          </a:xfrm>
        </p:spPr>
        <p:txBody>
          <a:bodyPr>
            <a:normAutofit/>
          </a:bodyPr>
          <a:lstStyle/>
          <a:p>
            <a:pPr marL="0" indent="0" fontAlgn="auto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4800" dirty="0"/>
              <a:t>phy UT</a:t>
            </a:r>
            <a:r>
              <a:rPr lang="zh-CN" altLang="en-US" sz="4800" dirty="0"/>
              <a:t>标准化方案设计</a:t>
            </a:r>
            <a:endParaRPr lang="zh-CN" altLang="en-US" sz="4800" dirty="0"/>
          </a:p>
        </p:txBody>
      </p:sp>
      <p:sp>
        <p:nvSpPr>
          <p:cNvPr id="3" name="文本框 2"/>
          <p:cNvSpPr txBox="1"/>
          <p:nvPr/>
        </p:nvSpPr>
        <p:spPr>
          <a:xfrm>
            <a:off x="3516256" y="4088137"/>
            <a:ext cx="344394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  <a:sym typeface="Arial" panose="020B0604020202020204"/>
              </a:rPr>
              <a:t>汇报人：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李宏文</a:t>
            </a:r>
            <a:endParaRPr lang="zh-CN" altLang="en-US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汇报日期：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2026.07.08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  <a:sym typeface="Arial" panose="020B0604020202020204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7390" y="146050"/>
            <a:ext cx="10970260" cy="487680"/>
          </a:xfrm>
        </p:spPr>
        <p:txBody>
          <a:bodyPr/>
          <a:lstStyle/>
          <a:p>
            <a:r>
              <a:rPr lang="zh-CN" sz="2400" dirty="0">
                <a:sym typeface="+mn-ea"/>
              </a:rPr>
              <a:t>目标：提升问题定位效率</a:t>
            </a:r>
            <a:endParaRPr lang="zh-CN" sz="2400" dirty="0">
              <a:sym typeface="+mn-ea"/>
            </a:endParaRPr>
          </a:p>
        </p:txBody>
      </p:sp>
      <p:sp>
        <p:nvSpPr>
          <p:cNvPr id="9" name="流程图: 库存数据 8"/>
          <p:cNvSpPr/>
          <p:nvPr/>
        </p:nvSpPr>
        <p:spPr>
          <a:xfrm>
            <a:off x="424815" y="781050"/>
            <a:ext cx="2879725" cy="1553210"/>
          </a:xfrm>
          <a:prstGeom prst="flowChartOnlineStorag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问题场景数据</a:t>
            </a:r>
            <a:endParaRPr lang="zh-CN" altLang="en-US">
              <a:solidFill>
                <a:schemeClr val="tx1"/>
              </a:solidFill>
            </a:endParaRPr>
          </a:p>
          <a:p>
            <a:pPr algn="ctr"/>
            <a:endParaRPr lang="zh-CN" altLang="en-US" sz="1400" dirty="0" smtClean="0">
              <a:solidFill>
                <a:schemeClr val="tx1"/>
              </a:solidFill>
              <a:latin typeface="+mn-ea"/>
            </a:endParaRPr>
          </a:p>
          <a:p>
            <a:pPr marL="171450" indent="-171450" algn="l" eaLnBrk="0" fontAlgn="base" hangingPunct="0">
              <a:buClr>
                <a:schemeClr val="bg1"/>
              </a:buClr>
              <a:buSzTx/>
              <a:buFontTx/>
            </a:pPr>
            <a:r>
              <a:rPr lang="zh-CN" altLang="en-US" sz="1400" dirty="0" smtClean="0">
                <a:solidFill>
                  <a:schemeClr val="tx1"/>
                </a:solidFill>
                <a:latin typeface="+mn-ea"/>
                <a:sym typeface="+mn-ea"/>
              </a:rPr>
              <a:t>（1）基础环境配置；</a:t>
            </a:r>
            <a:endParaRPr lang="zh-CN" altLang="en-US" sz="1400" dirty="0" smtClean="0">
              <a:solidFill>
                <a:schemeClr val="tx1"/>
              </a:solidFill>
              <a:latin typeface="+mn-ea"/>
            </a:endParaRPr>
          </a:p>
          <a:p>
            <a:pPr marL="171450" indent="-171450" algn="l" eaLnBrk="0" fontAlgn="base" hangingPunct="0">
              <a:buClr>
                <a:schemeClr val="bg1"/>
              </a:buClr>
              <a:buSzTx/>
              <a:buFontTx/>
            </a:pPr>
            <a:r>
              <a:rPr lang="zh-CN" altLang="en-US" sz="1400" dirty="0" smtClean="0">
                <a:solidFill>
                  <a:schemeClr val="tx1"/>
                </a:solidFill>
                <a:latin typeface="+mn-ea"/>
                <a:sym typeface="+mn-ea"/>
              </a:rPr>
              <a:t>（2）</a:t>
            </a:r>
            <a:r>
              <a:rPr lang="zh-CN" altLang="en-US" sz="1400" dirty="0" smtClean="0">
                <a:solidFill>
                  <a:schemeClr val="tx1"/>
                </a:solidFill>
                <a:latin typeface="+mn-ea"/>
                <a:sym typeface="+mn-ea"/>
              </a:rPr>
              <a:t>时域数据；</a:t>
            </a:r>
            <a:endParaRPr lang="zh-CN" altLang="en-US" sz="1400" dirty="0" smtClean="0">
              <a:solidFill>
                <a:schemeClr val="tx1"/>
              </a:solidFill>
              <a:latin typeface="+mn-ea"/>
            </a:endParaRPr>
          </a:p>
          <a:p>
            <a:pPr marL="171450" indent="-171450" algn="l" eaLnBrk="0" fontAlgn="base" hangingPunct="0">
              <a:buClr>
                <a:schemeClr val="bg1"/>
              </a:buClr>
              <a:buSzTx/>
              <a:buFontTx/>
            </a:pPr>
            <a:r>
              <a:rPr lang="zh-CN" altLang="en-US" sz="1400" dirty="0" smtClean="0">
                <a:solidFill>
                  <a:schemeClr val="tx1"/>
                </a:solidFill>
                <a:latin typeface="+mn-ea"/>
                <a:sym typeface="+mn-ea"/>
              </a:rPr>
              <a:t>（3）</a:t>
            </a:r>
            <a:r>
              <a:rPr lang="zh-CN" altLang="en-US" sz="1400" dirty="0" smtClean="0">
                <a:solidFill>
                  <a:schemeClr val="tx1"/>
                </a:solidFill>
                <a:latin typeface="+mn-ea"/>
                <a:sym typeface="+mn-ea"/>
              </a:rPr>
              <a:t>频域数据；</a:t>
            </a:r>
            <a:endParaRPr lang="zh-CN" altLang="en-US" sz="1400" dirty="0" smtClean="0">
              <a:solidFill>
                <a:schemeClr val="tx1"/>
              </a:solidFill>
              <a:latin typeface="+mn-ea"/>
            </a:endParaRPr>
          </a:p>
          <a:p>
            <a:pPr marL="171450" indent="-171450" algn="l" eaLnBrk="0" fontAlgn="base" hangingPunct="0">
              <a:buClr>
                <a:schemeClr val="bg1"/>
              </a:buClr>
              <a:buSzTx/>
              <a:buFontTx/>
            </a:pPr>
            <a:r>
              <a:rPr lang="zh-CN" altLang="en-US" sz="1400" dirty="0" smtClean="0">
                <a:solidFill>
                  <a:schemeClr val="tx1"/>
                </a:solidFill>
                <a:latin typeface="+mn-ea"/>
                <a:sym typeface="+mn-ea"/>
              </a:rPr>
              <a:t>（4）</a:t>
            </a:r>
            <a:r>
              <a:rPr lang="zh-CN" altLang="en-US" sz="1400" dirty="0" smtClean="0">
                <a:solidFill>
                  <a:schemeClr val="tx1"/>
                </a:solidFill>
                <a:latin typeface="+mn-ea"/>
                <a:sym typeface="+mn-ea"/>
              </a:rPr>
              <a:t>Agc因子；</a:t>
            </a:r>
            <a:endParaRPr lang="zh-CN" altLang="en-US" sz="1400" dirty="0" smtClean="0">
              <a:solidFill>
                <a:schemeClr val="tx1"/>
              </a:solidFill>
              <a:latin typeface="+mn-ea"/>
            </a:endParaRPr>
          </a:p>
          <a:p>
            <a:pPr marL="171450" indent="-171450" algn="l" eaLnBrk="0" fontAlgn="base" hangingPunct="0">
              <a:buClr>
                <a:schemeClr val="bg1"/>
              </a:buClr>
              <a:buSzTx/>
              <a:buFontTx/>
            </a:pPr>
            <a:r>
              <a:rPr lang="zh-CN" altLang="en-US" sz="1400" dirty="0" smtClean="0">
                <a:solidFill>
                  <a:schemeClr val="tx1"/>
                </a:solidFill>
                <a:latin typeface="+mn-ea"/>
                <a:sym typeface="+mn-ea"/>
              </a:rPr>
              <a:t>（5）</a:t>
            </a:r>
            <a:r>
              <a:rPr lang="en-US" altLang="zh-CN" sz="1400" dirty="0" smtClean="0">
                <a:solidFill>
                  <a:schemeClr val="tx1"/>
                </a:solidFill>
                <a:latin typeface="+mn-ea"/>
                <a:sym typeface="+mn-ea"/>
              </a:rPr>
              <a:t>FAPI</a:t>
            </a:r>
            <a:r>
              <a:rPr lang="zh-CN" altLang="en-US" sz="1400" dirty="0" smtClean="0">
                <a:solidFill>
                  <a:schemeClr val="tx1"/>
                </a:solidFill>
                <a:latin typeface="+mn-ea"/>
                <a:sym typeface="+mn-ea"/>
              </a:rPr>
              <a:t>用户调度；</a:t>
            </a:r>
            <a:endParaRPr lang="zh-CN" altLang="en-US" sz="1400">
              <a:solidFill>
                <a:schemeClr val="tx1"/>
              </a:solidFill>
            </a:endParaRPr>
          </a:p>
        </p:txBody>
      </p:sp>
      <p:sp>
        <p:nvSpPr>
          <p:cNvPr id="15" name="右箭头 14"/>
          <p:cNvSpPr/>
          <p:nvPr/>
        </p:nvSpPr>
        <p:spPr>
          <a:xfrm>
            <a:off x="3681730" y="1407160"/>
            <a:ext cx="993140" cy="5524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流程图: 过程 17"/>
          <p:cNvSpPr/>
          <p:nvPr/>
        </p:nvSpPr>
        <p:spPr>
          <a:xfrm>
            <a:off x="5052695" y="789940"/>
            <a:ext cx="2585085" cy="1545590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rgbClr val="C00000"/>
                </a:solidFill>
              </a:rPr>
              <a:t>UT</a:t>
            </a:r>
            <a:r>
              <a:rPr lang="zh-CN" altLang="en-US">
                <a:solidFill>
                  <a:srgbClr val="C00000"/>
                </a:solidFill>
              </a:rPr>
              <a:t>运行模式</a:t>
            </a:r>
            <a:r>
              <a:rPr lang="zh-CN" altLang="en-US">
                <a:solidFill>
                  <a:schemeClr val="tx1"/>
                </a:solidFill>
              </a:rPr>
              <a:t>下的</a:t>
            </a:r>
            <a:endParaRPr lang="en-US" altLang="zh-CN">
              <a:solidFill>
                <a:schemeClr val="tx1"/>
              </a:solidFill>
            </a:endParaRPr>
          </a:p>
          <a:p>
            <a:pPr algn="ctr"/>
            <a:r>
              <a:rPr lang="en-US" altLang="zh-CN">
                <a:solidFill>
                  <a:schemeClr val="tx1"/>
                </a:solidFill>
              </a:rPr>
              <a:t>Phy</a:t>
            </a:r>
            <a:r>
              <a:rPr lang="zh-CN" altLang="en-US">
                <a:solidFill>
                  <a:schemeClr val="tx1"/>
                </a:solidFill>
              </a:rPr>
              <a:t>处理流程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" name="右箭头 19"/>
          <p:cNvSpPr/>
          <p:nvPr/>
        </p:nvSpPr>
        <p:spPr>
          <a:xfrm>
            <a:off x="8053070" y="1377315"/>
            <a:ext cx="993140" cy="5524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流程图: 显示 21"/>
          <p:cNvSpPr/>
          <p:nvPr/>
        </p:nvSpPr>
        <p:spPr>
          <a:xfrm>
            <a:off x="9385935" y="789940"/>
            <a:ext cx="2372995" cy="1545590"/>
          </a:xfrm>
          <a:prstGeom prst="flowChartDisplay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>
                <a:solidFill>
                  <a:schemeClr val="tx1"/>
                </a:solidFill>
              </a:rPr>
              <a:t>结果输出</a:t>
            </a:r>
            <a:endParaRPr lang="zh-CN" altLang="en-US" sz="2000">
              <a:solidFill>
                <a:schemeClr val="tx1"/>
              </a:solidFill>
            </a:endParaRPr>
          </a:p>
          <a:p>
            <a:pPr algn="ctr"/>
            <a:endParaRPr lang="zh-CN" altLang="en-US">
              <a:solidFill>
                <a:schemeClr val="tx1"/>
              </a:solidFill>
            </a:endParaRPr>
          </a:p>
          <a:p>
            <a:pPr algn="ctr"/>
            <a:r>
              <a:rPr lang="en-US" altLang="zh-CN"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crc</a:t>
            </a:r>
            <a:r>
              <a:rPr lang="zh-CN" altLang="en-US"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结果</a:t>
            </a:r>
            <a:endParaRPr lang="zh-CN" altLang="en-US" sz="14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64160" y="2543175"/>
            <a:ext cx="5139055" cy="37966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p>
            <a:pPr marL="171450" indent="-17145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SzPct val="100000"/>
            </a:pPr>
            <a:r>
              <a:rPr lang="zh-CN" altLang="en-US" sz="1700" b="1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当前实现：基于问题场景下的联动采数，</a:t>
            </a:r>
            <a:r>
              <a:rPr lang="zh-CN" altLang="en-US" sz="1700" b="1" dirty="0" smtClean="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修改</a:t>
            </a:r>
            <a:r>
              <a:rPr lang="en-US" altLang="zh-CN" sz="1700" b="1" dirty="0" smtClean="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1</a:t>
            </a:r>
            <a:r>
              <a:rPr lang="zh-CN" altLang="en-US" sz="1700" b="1" dirty="0" smtClean="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行代码</a:t>
            </a:r>
            <a:r>
              <a:rPr lang="zh-CN" altLang="en-US" sz="1700" b="1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，即可完成</a:t>
            </a:r>
            <a:r>
              <a:rPr lang="en-US" altLang="zh-CN" sz="1700" b="1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UT</a:t>
            </a:r>
            <a:r>
              <a:rPr lang="zh-CN" altLang="en-US" sz="1700" b="1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工程构建。</a:t>
            </a:r>
            <a:endParaRPr lang="zh-CN" altLang="en-US" sz="1700" b="1" dirty="0" smtClean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marL="171450" indent="-17145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SzPct val="100000"/>
            </a:pP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（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1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）小区创建时，将单板工作模式配置为基于时</a:t>
            </a:r>
            <a:r>
              <a:rPr lang="zh-CN" altLang="en-US" sz="1700" dirty="0" smtClean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域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(0x11)/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频</a:t>
            </a:r>
            <a:r>
              <a:rPr lang="zh-CN" altLang="en-US" sz="1700" dirty="0" smtClean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域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(0x22)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数据打桩；</a:t>
            </a:r>
            <a:endParaRPr lang="zh-CN" altLang="en-US" sz="1700" dirty="0" smtClean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marL="171450" indent="-17145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SzPct val="100000"/>
            </a:pP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（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2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）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FapiTask/UlOfdmTask/SymTask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初始化阶段，分别加载采集的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FAPI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用户调度数据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/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时域数据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/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频域数据及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Agc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因子；</a:t>
            </a:r>
            <a:endParaRPr lang="zh-CN" altLang="en-US" sz="1700" dirty="0" smtClean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marL="171450" indent="-17145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SzPct val="100000"/>
            </a:pP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（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3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）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FapiTask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，自动触发信道调度；</a:t>
            </a:r>
            <a:endParaRPr lang="zh-CN" altLang="en-US" sz="1700" dirty="0" smtClean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marL="171450" indent="-17145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SzPct val="100000"/>
            </a:pP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（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4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）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UlOfdmTask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，自动切换时域数据地址；</a:t>
            </a:r>
            <a:endParaRPr lang="zh-CN" altLang="en-US" sz="1700" dirty="0" smtClean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marL="171450" indent="-17145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SzPct val="100000"/>
            </a:pP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（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5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）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SymTask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，自动切换频域数据地址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/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用户调度；</a:t>
            </a:r>
            <a:endParaRPr lang="zh-CN" altLang="en-US" sz="1700" dirty="0" smtClean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marL="171450" indent="-17145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SzPct val="100000"/>
            </a:pP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（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6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）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UT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模式下，仍可进行联动采数；</a:t>
            </a:r>
            <a:endParaRPr lang="zh-CN" altLang="en-US" sz="1700" dirty="0" smtClean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marL="171450" indent="-17145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SzPct val="100000"/>
            </a:pP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（</a:t>
            </a:r>
            <a:r>
              <a:rPr lang="en-US" altLang="zh-CN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7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）结合</a:t>
            </a:r>
            <a:r>
              <a:rPr lang="zh-CN" altLang="en-US" sz="1700" b="1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快照日志</a:t>
            </a:r>
            <a:r>
              <a:rPr lang="en-US" altLang="zh-CN" sz="1700" b="1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/</a:t>
            </a:r>
            <a:r>
              <a:rPr lang="zh-CN" altLang="en-US" sz="1700" b="1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联动采数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能，快速界定</a:t>
            </a:r>
            <a:r>
              <a:rPr lang="zh-CN" altLang="en-US" sz="1700" dirty="0" smtClean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问题</a:t>
            </a:r>
            <a:r>
              <a:rPr lang="zh-CN" altLang="en-US" sz="1700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。</a:t>
            </a:r>
            <a:endParaRPr lang="zh-CN" altLang="en-US" sz="1700" dirty="0" smtClean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67680" y="2530475"/>
            <a:ext cx="6459220" cy="18097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7680" y="4444365"/>
            <a:ext cx="6459220" cy="9264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7680" y="5484495"/>
            <a:ext cx="5362575" cy="85217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51765" y="6391275"/>
            <a:ext cx="9234170" cy="44831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p>
            <a:pPr marL="171450" indent="-17145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SzPct val="100000"/>
            </a:pPr>
            <a:r>
              <a:rPr lang="zh-CN" altLang="en-US" sz="1700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说明：</a:t>
            </a:r>
            <a:r>
              <a:rPr lang="en-US" altLang="zh-CN" sz="1700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UT</a:t>
            </a:r>
            <a:r>
              <a:rPr lang="zh-CN" altLang="en-US" sz="1700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调度触发、</a:t>
            </a:r>
            <a:r>
              <a:rPr lang="en-US" altLang="zh-CN" sz="1700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UT</a:t>
            </a:r>
            <a:r>
              <a:rPr lang="zh-CN" altLang="en-US" sz="1700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时频域数据打桩等实现，参考了任征的</a:t>
            </a:r>
            <a:r>
              <a:rPr lang="en-US" altLang="zh-CN" sz="1700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pusch UT</a:t>
            </a:r>
            <a:r>
              <a:rPr lang="zh-CN" altLang="en-US" sz="1700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实现。</a:t>
            </a:r>
            <a:endParaRPr lang="zh-CN" altLang="en-US" sz="1700" dirty="0" smtClean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7390" y="241300"/>
            <a:ext cx="6108065" cy="614680"/>
          </a:xfrm>
        </p:spPr>
        <p:txBody>
          <a:bodyPr/>
          <a:lstStyle/>
          <a:p>
            <a:r>
              <a:rPr lang="en-US" altLang="zh-CN" sz="2400" dirty="0">
                <a:sym typeface="+mn-ea"/>
              </a:rPr>
              <a:t>phy </a:t>
            </a:r>
            <a:r>
              <a:rPr lang="en-US" sz="2400" dirty="0">
                <a:sym typeface="+mn-ea"/>
              </a:rPr>
              <a:t>UT</a:t>
            </a:r>
            <a:r>
              <a:rPr lang="zh-CN" altLang="en-US" sz="2400" dirty="0">
                <a:sym typeface="+mn-ea"/>
              </a:rPr>
              <a:t>标准化技术原理</a:t>
            </a:r>
            <a:endParaRPr lang="en-US" altLang="zh-CN" sz="2400" dirty="0"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270" y="1079500"/>
            <a:ext cx="11666220" cy="5316855"/>
          </a:xfrm>
          <a:prstGeom prst="rect">
            <a:avLst/>
          </a:prstGeom>
        </p:spPr>
      </p:pic>
      <p:sp>
        <p:nvSpPr>
          <p:cNvPr id="11" name="矩形标注 10"/>
          <p:cNvSpPr/>
          <p:nvPr/>
        </p:nvSpPr>
        <p:spPr>
          <a:xfrm>
            <a:off x="309880" y="2869565"/>
            <a:ext cx="1299845" cy="843280"/>
          </a:xfrm>
          <a:prstGeom prst="wedgeRectCallout">
            <a:avLst>
              <a:gd name="adj1" fmla="val 31338"/>
              <a:gd name="adj2" fmla="val -72273"/>
            </a:avLst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400">
                <a:solidFill>
                  <a:schemeClr val="tx1"/>
                </a:solidFill>
              </a:rPr>
              <a:t>小区配置中新增标志位</a:t>
            </a:r>
            <a:r>
              <a:rPr lang="en-US" altLang="zh-CN" sz="1400">
                <a:solidFill>
                  <a:srgbClr val="C00000"/>
                </a:solidFill>
              </a:rPr>
              <a:t>ut_flag</a:t>
            </a:r>
            <a:endParaRPr lang="en-US" altLang="zh-CN" sz="140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3429000" y="2684145"/>
            <a:ext cx="6861810" cy="107061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zh-CN" altLang="en-US" dirty="0"/>
              <a:t>感谢聆听，欢迎指正</a:t>
            </a:r>
            <a:r>
              <a:rPr lang="en-US" altLang="zh-CN" sz="5400" dirty="0">
                <a:latin typeface="+mj-ea"/>
              </a:rPr>
              <a:t>  !</a:t>
            </a:r>
            <a:endParaRPr lang="en-US" altLang="zh-CN" sz="5400" dirty="0">
              <a:latin typeface="+mj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64030" y="5036820"/>
            <a:ext cx="3913251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1400" b="1" dirty="0">
                <a:solidFill>
                  <a:srgbClr val="009BD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北京市海淀区知春路甲</a:t>
            </a:r>
            <a:r>
              <a:rPr lang="en-US" altLang="zh-CN" sz="1400" b="1" dirty="0">
                <a:solidFill>
                  <a:srgbClr val="009BD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48</a:t>
            </a:r>
            <a:r>
              <a:rPr lang="zh-CN" altLang="en-US" sz="1400" b="1" dirty="0">
                <a:solidFill>
                  <a:srgbClr val="009BD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号盈都大厦</a:t>
            </a:r>
            <a:r>
              <a:rPr lang="en-US" altLang="zh-CN" sz="1400" b="1" dirty="0">
                <a:solidFill>
                  <a:srgbClr val="009BD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400" b="1" dirty="0">
                <a:solidFill>
                  <a:srgbClr val="009BD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号楼</a:t>
            </a:r>
            <a:r>
              <a:rPr lang="en-US" altLang="zh-CN" sz="1400" b="1" dirty="0">
                <a:solidFill>
                  <a:srgbClr val="009BD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12B</a:t>
            </a:r>
            <a:endParaRPr lang="zh-CN" altLang="en-US" sz="1400" b="1" dirty="0">
              <a:solidFill>
                <a:srgbClr val="009BD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764030" y="5649595"/>
            <a:ext cx="463931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400" b="1" dirty="0">
                <a:solidFill>
                  <a:srgbClr val="009BD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联系电话  </a:t>
            </a:r>
            <a:r>
              <a:rPr lang="en-US" altLang="zh-CN" sz="1400" b="1" dirty="0">
                <a:solidFill>
                  <a:srgbClr val="009BD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010-81377327</a:t>
            </a:r>
            <a:endParaRPr lang="en-US" altLang="zh-CN" sz="1400" b="1" dirty="0">
              <a:solidFill>
                <a:srgbClr val="009BD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778000" y="6260465"/>
            <a:ext cx="463867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1400" b="1" dirty="0">
                <a:solidFill>
                  <a:srgbClr val="009BD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hlinkClick r:id="rId2"/>
              </a:rPr>
              <a:t>contact@yunzhiruantong.com</a:t>
            </a:r>
            <a:endParaRPr lang="en-US" altLang="zh-CN" sz="1400" b="1" dirty="0">
              <a:solidFill>
                <a:srgbClr val="009BD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hlinkClick r:id="rId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092" y="6292893"/>
            <a:ext cx="378645" cy="27841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0144" y="4929617"/>
            <a:ext cx="428543" cy="41498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2665" y="5649595"/>
            <a:ext cx="363500" cy="306704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7390" y="241300"/>
            <a:ext cx="10970260" cy="614680"/>
          </a:xfrm>
        </p:spPr>
        <p:txBody>
          <a:bodyPr/>
          <a:lstStyle/>
          <a:p>
            <a:r>
              <a:rPr lang="zh-CN" sz="2400" dirty="0">
                <a:sym typeface="+mn-ea"/>
              </a:rPr>
              <a:t>目标：基于</a:t>
            </a:r>
            <a:r>
              <a:rPr lang="en-US" altLang="zh-CN" sz="2400" dirty="0">
                <a:sym typeface="+mn-ea"/>
              </a:rPr>
              <a:t>UT</a:t>
            </a:r>
            <a:r>
              <a:rPr lang="zh-CN" altLang="en-US" sz="2400" dirty="0">
                <a:sym typeface="+mn-ea"/>
              </a:rPr>
              <a:t>标准化技术，逐步构建</a:t>
            </a:r>
            <a:r>
              <a:rPr lang="en-US" altLang="zh-CN" sz="2400" dirty="0">
                <a:sym typeface="+mn-ea"/>
              </a:rPr>
              <a:t>phy</a:t>
            </a:r>
            <a:r>
              <a:rPr lang="zh-CN" altLang="en-US" sz="2400" dirty="0">
                <a:sym typeface="+mn-ea"/>
              </a:rPr>
              <a:t>基础场景库，构筑基础开发质量</a:t>
            </a:r>
            <a:endParaRPr lang="zh-CN" altLang="en-US" sz="2400" dirty="0">
              <a:sym typeface="+mn-ea"/>
            </a:endParaRPr>
          </a:p>
        </p:txBody>
      </p:sp>
      <p:sp>
        <p:nvSpPr>
          <p:cNvPr id="9" name="流程图: 库存数据 8"/>
          <p:cNvSpPr/>
          <p:nvPr/>
        </p:nvSpPr>
        <p:spPr>
          <a:xfrm>
            <a:off x="272415" y="1569085"/>
            <a:ext cx="2546350" cy="2020570"/>
          </a:xfrm>
          <a:prstGeom prst="flowChartOnlineStorag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>
                <a:solidFill>
                  <a:schemeClr val="tx1"/>
                </a:solidFill>
              </a:rPr>
              <a:t>场景库数据</a:t>
            </a:r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15" name="右箭头 14"/>
          <p:cNvSpPr/>
          <p:nvPr/>
        </p:nvSpPr>
        <p:spPr>
          <a:xfrm>
            <a:off x="3204845" y="2388870"/>
            <a:ext cx="993140" cy="5524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流程图: 过程 17"/>
          <p:cNvSpPr/>
          <p:nvPr/>
        </p:nvSpPr>
        <p:spPr>
          <a:xfrm>
            <a:off x="4584065" y="1568450"/>
            <a:ext cx="2585085" cy="2021205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rgbClr val="C00000"/>
                </a:solidFill>
              </a:rPr>
              <a:t>UT</a:t>
            </a:r>
            <a:r>
              <a:rPr lang="zh-CN" altLang="en-US">
                <a:solidFill>
                  <a:srgbClr val="C00000"/>
                </a:solidFill>
              </a:rPr>
              <a:t>运行模式</a:t>
            </a:r>
            <a:r>
              <a:rPr lang="zh-CN" altLang="en-US">
                <a:solidFill>
                  <a:schemeClr val="tx1"/>
                </a:solidFill>
              </a:rPr>
              <a:t>下的</a:t>
            </a:r>
            <a:endParaRPr lang="en-US" altLang="zh-CN">
              <a:solidFill>
                <a:schemeClr val="tx1"/>
              </a:solidFill>
            </a:endParaRPr>
          </a:p>
          <a:p>
            <a:pPr algn="ctr"/>
            <a:r>
              <a:rPr lang="en-US" altLang="zh-CN">
                <a:solidFill>
                  <a:schemeClr val="tx1"/>
                </a:solidFill>
              </a:rPr>
              <a:t>Phy</a:t>
            </a:r>
            <a:r>
              <a:rPr lang="zh-CN" altLang="en-US">
                <a:solidFill>
                  <a:schemeClr val="tx1"/>
                </a:solidFill>
              </a:rPr>
              <a:t>处理流程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" name="右箭头 19"/>
          <p:cNvSpPr/>
          <p:nvPr/>
        </p:nvSpPr>
        <p:spPr>
          <a:xfrm>
            <a:off x="7708900" y="2388870"/>
            <a:ext cx="993140" cy="5524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流程图: 显示 21"/>
          <p:cNvSpPr/>
          <p:nvPr/>
        </p:nvSpPr>
        <p:spPr>
          <a:xfrm>
            <a:off x="9233535" y="1577975"/>
            <a:ext cx="2372995" cy="2011045"/>
          </a:xfrm>
          <a:prstGeom prst="flowChartDisplay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场景输出</a:t>
            </a:r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TEMPLATE_CATEGORY" val="custom"/>
  <p:tag name="KSO_WM_TEMPLATE_INDEX" val="20189103"/>
  <p:tag name="KSO_WM_UNIT_TYPE" val="a"/>
  <p:tag name="KSO_WM_UNIT_INDEX" val="1"/>
  <p:tag name="KSO_WM_UNIT_ID" val="custom20189103_1*a*1"/>
  <p:tag name="KSO_WM_UNIT_LAYERLEVEL" val="1"/>
  <p:tag name="KSO_WM_UNIT_VALUE" val="20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PRESET_TEXT" val="BUSINESS ANNUAL REPORT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3"/>
</p:tagLst>
</file>

<file path=ppt/tags/tag3.xml><?xml version="1.0" encoding="utf-8"?>
<p:tagLst xmlns:p="http://schemas.openxmlformats.org/presentationml/2006/main">
  <p:tag name="KSO_WM_TAG_VERSION" val="1.0"/>
  <p:tag name="KSO_WM_TEMPLATE_CATEGORY" val="custom"/>
  <p:tag name="KSO_WM_TEMPLATE_INDEX" val="20189103"/>
</p:tagLst>
</file>

<file path=ppt/tags/tag4.xml><?xml version="1.0" encoding="utf-8"?>
<p:tagLst xmlns:p="http://schemas.openxmlformats.org/presentationml/2006/main">
  <p:tag name="KSO_WM_TEMPLATE_CATEGORY" val="custom"/>
  <p:tag name="KSO_WM_TEMPLATE_INDEX" val="20189103"/>
  <p:tag name="KSO_WM_TAG_VERSION" val="1.0"/>
  <p:tag name="KSO_WM_TEMPLATE_THUMBS_INDEX" val="1、2、3、6、7、8、12、13、14、15、16、17、29"/>
  <p:tag name="KSO_WM_BEAUTIFY_FLAG" val="#wm#"/>
</p:tagLst>
</file>

<file path=ppt/tags/tag5.xml><?xml version="1.0" encoding="utf-8"?>
<p:tagLst xmlns:p="http://schemas.openxmlformats.org/presentationml/2006/main">
  <p:tag name="KSO_WM_TEMPLATE_CATEGORY" val="custom"/>
  <p:tag name="KSO_WM_TEMPLATE_INDEX" val="20189103"/>
  <p:tag name="KSO_WM_UNIT_TYPE" val="a"/>
  <p:tag name="KSO_WM_UNIT_INDEX" val="1"/>
  <p:tag name="KSO_WM_UNIT_ID" val="custom20189103_1*a*1"/>
  <p:tag name="KSO_WM_UNIT_LAYERLEVEL" val="1"/>
  <p:tag name="KSO_WM_UNIT_VALUE" val="20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PRESET_TEXT" val="BUSINESS ANNUAL REPORT"/>
</p:tagLst>
</file>

<file path=ppt/tags/tag6.xml><?xml version="1.0" encoding="utf-8"?>
<p:tagLst xmlns:p="http://schemas.openxmlformats.org/presentationml/2006/main">
  <p:tag name="KSO_WM_TEMPLATE_CATEGORY" val="custom"/>
  <p:tag name="KSO_WM_TEMPLATE_INDEX" val="20189103"/>
  <p:tag name="KSO_WM_TAG_VERSION" val="1.0"/>
  <p:tag name="KSO_WM_SLIDE_ID" val="custom20189103_1"/>
  <p:tag name="KSO_WM_SLIDE_INDEX" val="1"/>
  <p:tag name="KSO_WM_SLIDE_ITEM_CNT" val="2"/>
  <p:tag name="KSO_WM_SLIDE_LAYOUT" val="a_b"/>
  <p:tag name="KSO_WM_SLIDE_LAYOUT_CNT" val="1_1"/>
  <p:tag name="KSO_WM_SLIDE_TYPE" val="title"/>
  <p:tag name="KSO_WM_SLIDE_SUBTYPE" val="pureTxt"/>
  <p:tag name="KSO_WM_TEMPLATE_THUMBS_INDEX" val="1、2、3、6、7、8、12、13、14、15、16、17、29、"/>
  <p:tag name="KSO_WM_BEAUTIFY_FLAG" val="#wm#"/>
  <p:tag name="KSO_WM_SLIDE_MODEL_TYPE" val="cover"/>
</p:tagLst>
</file>

<file path=ppt/tags/tag7.xml><?xml version="1.0" encoding="utf-8"?>
<p:tagLst xmlns:p="http://schemas.openxmlformats.org/presentationml/2006/main">
  <p:tag name="KSO_WM_TEMPLATE_CATEGORY" val="custom"/>
  <p:tag name="KSO_WM_TEMPLATE_INDEX" val="20189103"/>
  <p:tag name="KSO_WM_UNIT_TYPE" val="a"/>
  <p:tag name="KSO_WM_UNIT_INDEX" val="1"/>
  <p:tag name="KSO_WM_UNIT_ID" val="custom20189103_1*a*1"/>
  <p:tag name="KSO_WM_UNIT_LAYERLEVEL" val="1"/>
  <p:tag name="KSO_WM_UNIT_VALUE" val="20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PRESET_TEXT" val="BUSINESS ANNUAL REPORT"/>
</p:tagLst>
</file>

<file path=ppt/tags/tag8.xml><?xml version="1.0" encoding="utf-8"?>
<p:tagLst xmlns:p="http://schemas.openxmlformats.org/presentationml/2006/main">
  <p:tag name="KSO_WM_TEMPLATE_CATEGORY" val="custom"/>
  <p:tag name="KSO_WM_TEMPLATE_INDEX" val="20189103"/>
  <p:tag name="KSO_WM_TAG_VERSION" val="1.0"/>
  <p:tag name="KSO_WM_SLIDE_ID" val="custom20189103_1"/>
  <p:tag name="KSO_WM_SLIDE_INDEX" val="1"/>
  <p:tag name="KSO_WM_SLIDE_ITEM_CNT" val="2"/>
  <p:tag name="KSO_WM_SLIDE_LAYOUT" val="a_b"/>
  <p:tag name="KSO_WM_SLIDE_LAYOUT_CNT" val="1_1"/>
  <p:tag name="KSO_WM_SLIDE_TYPE" val="title"/>
  <p:tag name="KSO_WM_SLIDE_SUBTYPE" val="pureTxt"/>
  <p:tag name="KSO_WM_TEMPLATE_THUMBS_INDEX" val="1、2、3、6、7、8、12、13、14、15、16、17、29、"/>
  <p:tag name="KSO_WM_BEAUTIFY_FLAG" val="#wm#"/>
</p:tagLst>
</file>

<file path=ppt/tags/tag9.xml><?xml version="1.0" encoding="utf-8"?>
<p:tagLst xmlns:p="http://schemas.openxmlformats.org/presentationml/2006/main">
  <p:tag name="COMMONDATA" val="eyJoZGlkIjoiOGJhM2VmNjdmMTNkNDc5YWZmMzgyZWJkY2ZhMzY2OTcifQ=="/>
</p:tagLst>
</file>

<file path=ppt/theme/theme1.xml><?xml version="1.0" encoding="utf-8"?>
<a:theme xmlns:a="http://schemas.openxmlformats.org/drawingml/2006/main" name="1_Office 主题​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solidFill>
            <a:schemeClr val="tx1"/>
          </a:solidFill>
        </a:ln>
      </a:spPr>
      <a:bodyPr wrap="square" lIns="0" tIns="0" rIns="0" bIns="0" rtlCol="0">
        <a:spAutoFit/>
      </a:bodyPr>
      <a:lstStyle>
        <a:defPPr marL="171450" indent="-171450" eaLnBrk="0" fontAlgn="base" hangingPunct="0">
          <a:spcBef>
            <a:spcPct val="0"/>
          </a:spcBef>
          <a:spcAft>
            <a:spcPct val="0"/>
          </a:spcAft>
          <a:buClr>
            <a:schemeClr val="bg1"/>
          </a:buClr>
          <a:buSzPct val="100000"/>
          <a:defRPr sz="1200" dirty="0" smtClean="0">
            <a:solidFill>
              <a:schemeClr val="bg1"/>
            </a:solidFill>
            <a:latin typeface="+mn-ea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593</Words>
  <Application>WPS 演示</Application>
  <PresentationFormat>宽屏</PresentationFormat>
  <Paragraphs>54</Paragraphs>
  <Slides>5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4" baseType="lpstr">
      <vt:lpstr>Arial</vt:lpstr>
      <vt:lpstr>宋体</vt:lpstr>
      <vt:lpstr>Wingdings</vt:lpstr>
      <vt:lpstr>微软雅黑</vt:lpstr>
      <vt:lpstr>Arial</vt:lpstr>
      <vt:lpstr>华文楷体</vt:lpstr>
      <vt:lpstr>Arial Unicode MS</vt:lpstr>
      <vt:lpstr>Calibri</vt:lpstr>
      <vt:lpstr>1_Office 主题​​</vt:lpstr>
      <vt:lpstr>phy UT标准化方案设计</vt:lpstr>
      <vt:lpstr>目标：提升问题定位效率</vt:lpstr>
      <vt:lpstr>phy UT标准化技术原理</vt:lpstr>
      <vt:lpstr>感谢聆听，欢迎指正  !</vt:lpstr>
      <vt:lpstr>目标：基于UT标准化技术，逐步构建phy基础场景库，构筑基础开发质量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瑞驰XXX解决方案模板</dc:title>
  <dc:creator>Administrator</dc:creator>
  <cp:lastModifiedBy>李宏文</cp:lastModifiedBy>
  <cp:revision>905</cp:revision>
  <dcterms:created xsi:type="dcterms:W3CDTF">2020-10-27T06:15:00Z</dcterms:created>
  <dcterms:modified xsi:type="dcterms:W3CDTF">2026-07-23T03:18:13Z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F6387059B4874CE592E3F1EE24D7CD13_12</vt:lpwstr>
  </property>
</Properties>
</file>