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79" r:id="rId3"/>
    <p:sldId id="294" r:id="rId4"/>
    <p:sldId id="296" r:id="rId6"/>
    <p:sldId id="297" r:id="rId7"/>
    <p:sldId id="300" r:id="rId8"/>
    <p:sldId id="302" r:id="rId9"/>
    <p:sldId id="280" r:id="rId10"/>
  </p:sldIdLst>
  <p:sldSz cx="9144000" cy="5143500" type="screen16x9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2" userDrawn="1">
          <p15:clr>
            <a:srgbClr val="A4A3A4"/>
          </p15:clr>
        </p15:guide>
        <p15:guide id="2" pos="29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5D4"/>
    <a:srgbClr val="515C73"/>
    <a:srgbClr val="1676A6"/>
    <a:srgbClr val="3DB4D2"/>
    <a:srgbClr val="8C4646"/>
    <a:srgbClr val="0B6687"/>
    <a:srgbClr val="1E222B"/>
    <a:srgbClr val="454C57"/>
    <a:srgbClr val="1B8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84" autoAdjust="0"/>
  </p:normalViewPr>
  <p:slideViewPr>
    <p:cSldViewPr showGuides="1">
      <p:cViewPr varScale="1">
        <p:scale>
          <a:sx n="119" d="100"/>
          <a:sy n="119" d="100"/>
        </p:scale>
        <p:origin x="96" y="336"/>
      </p:cViewPr>
      <p:guideLst>
        <p:guide orient="horz" pos="1592"/>
        <p:guide pos="29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7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94A4B-75F7-4F5D-AF54-CA426F781F0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8D2EC-9063-45B9-8724-2A84EA1A472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8D2EC-9063-45B9-8724-2A84EA1A472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8D2EC-9063-45B9-8724-2A84EA1A472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8D2EC-9063-45B9-8724-2A84EA1A472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8D2EC-9063-45B9-8724-2A84EA1A472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8D2EC-9063-45B9-8724-2A84EA1A472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AAB04-D15D-4C81-A972-63A5CA564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10" y="254163"/>
            <a:ext cx="429550" cy="332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383" y="4817358"/>
            <a:ext cx="751246" cy="27384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hyperlink" Target="mailto:contact@yunzhiruantong.com" TargetMode="Externa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等腰三角形 4"/>
          <p:cNvSpPr/>
          <p:nvPr/>
        </p:nvSpPr>
        <p:spPr>
          <a:xfrm flipV="1">
            <a:off x="3913605" y="4071739"/>
            <a:ext cx="576064" cy="320652"/>
          </a:xfrm>
          <a:prstGeom prst="triangle">
            <a:avLst/>
          </a:prstGeom>
          <a:solidFill>
            <a:srgbClr val="0B6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自由: 形状 5"/>
          <p:cNvSpPr/>
          <p:nvPr/>
        </p:nvSpPr>
        <p:spPr>
          <a:xfrm>
            <a:off x="3837406" y="-19050"/>
            <a:ext cx="5306594" cy="5162550"/>
          </a:xfrm>
          <a:custGeom>
            <a:avLst/>
            <a:gdLst>
              <a:gd name="connsiteX0" fmla="*/ 2152650 w 5753100"/>
              <a:gd name="connsiteY0" fmla="*/ 0 h 5181600"/>
              <a:gd name="connsiteX1" fmla="*/ 5753100 w 5753100"/>
              <a:gd name="connsiteY1" fmla="*/ 0 h 5181600"/>
              <a:gd name="connsiteX2" fmla="*/ 5753100 w 5753100"/>
              <a:gd name="connsiteY2" fmla="*/ 5181600 h 5181600"/>
              <a:gd name="connsiteX3" fmla="*/ 0 w 5753100"/>
              <a:gd name="connsiteY3" fmla="*/ 5181600 h 5181600"/>
              <a:gd name="connsiteX4" fmla="*/ 2152650 w 5753100"/>
              <a:gd name="connsiteY4" fmla="*/ 0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53100" h="5181600">
                <a:moveTo>
                  <a:pt x="2152650" y="0"/>
                </a:moveTo>
                <a:lnTo>
                  <a:pt x="5753100" y="0"/>
                </a:lnTo>
                <a:lnTo>
                  <a:pt x="5753100" y="5181600"/>
                </a:lnTo>
                <a:lnTo>
                  <a:pt x="0" y="5181600"/>
                </a:lnTo>
                <a:lnTo>
                  <a:pt x="2152650" y="0"/>
                </a:lnTo>
                <a:close/>
              </a:path>
            </a:pathLst>
          </a:custGeom>
          <a:blipFill dpi="0" rotWithShape="1">
            <a:blip r:embed="rId1"/>
            <a:srcRect/>
            <a:stretch>
              <a:fillRect l="-23019" r="-2290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等腰三角形 1"/>
          <p:cNvSpPr/>
          <p:nvPr/>
        </p:nvSpPr>
        <p:spPr>
          <a:xfrm>
            <a:off x="2943745" y="4071739"/>
            <a:ext cx="1958773" cy="1087172"/>
          </a:xfrm>
          <a:prstGeom prst="triangle">
            <a:avLst/>
          </a:prstGeom>
          <a:solidFill>
            <a:srgbClr val="1D9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自由: 形状 9"/>
          <p:cNvSpPr/>
          <p:nvPr/>
        </p:nvSpPr>
        <p:spPr>
          <a:xfrm>
            <a:off x="5417046" y="741495"/>
            <a:ext cx="409823" cy="326008"/>
          </a:xfrm>
          <a:custGeom>
            <a:avLst/>
            <a:gdLst>
              <a:gd name="connsiteX0" fmla="*/ 373380 w 373380"/>
              <a:gd name="connsiteY0" fmla="*/ 297180 h 297180"/>
              <a:gd name="connsiteX1" fmla="*/ 0 w 373380"/>
              <a:gd name="connsiteY1" fmla="*/ 297180 h 297180"/>
              <a:gd name="connsiteX2" fmla="*/ 114300 w 373380"/>
              <a:gd name="connsiteY2" fmla="*/ 0 h 297180"/>
              <a:gd name="connsiteX3" fmla="*/ 373380 w 373380"/>
              <a:gd name="connsiteY3" fmla="*/ 297180 h 29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380" h="297180">
                <a:moveTo>
                  <a:pt x="373380" y="297180"/>
                </a:moveTo>
                <a:lnTo>
                  <a:pt x="0" y="297180"/>
                </a:lnTo>
                <a:lnTo>
                  <a:pt x="114300" y="0"/>
                </a:lnTo>
                <a:lnTo>
                  <a:pt x="373380" y="297180"/>
                </a:lnTo>
                <a:close/>
              </a:path>
            </a:pathLst>
          </a:custGeom>
          <a:solidFill>
            <a:srgbClr val="0B6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flipH="1" flipV="1">
            <a:off x="4847483" y="-19670"/>
            <a:ext cx="1958773" cy="1087172"/>
          </a:xfrm>
          <a:prstGeom prst="triangle">
            <a:avLst/>
          </a:prstGeom>
          <a:solidFill>
            <a:srgbClr val="1D9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6847" y="1265082"/>
            <a:ext cx="2876483" cy="86390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79512" y="2248891"/>
            <a:ext cx="4192471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u="sng" dirty="0">
                <a:solidFill>
                  <a:srgbClr val="1D95D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500UE</a:t>
            </a:r>
            <a:r>
              <a:rPr lang="zh-CN" altLang="en-US" sz="2400" b="1" u="sng" dirty="0">
                <a:solidFill>
                  <a:srgbClr val="1D95D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支持评估</a:t>
            </a:r>
            <a:endParaRPr lang="zh-CN" altLang="en-US" sz="2400" b="1" u="sng" dirty="0">
              <a:solidFill>
                <a:srgbClr val="1D95D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706025" y="267494"/>
            <a:ext cx="1197610" cy="39751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内存评估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>
            <p:custDataLst>
              <p:tags r:id="rId1"/>
            </p:custDataLst>
          </p:nvPr>
        </p:nvSpPr>
        <p:spPr>
          <a:xfrm>
            <a:off x="299720" y="644525"/>
            <a:ext cx="8032750" cy="41560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经过多次测试两个手机和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CPE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的接入，得出如下的数据，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10UE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时有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ping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包业务，观察的内存稍多一些。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得出结论：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每个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接入后，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DU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在各个层的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信息以及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上下行数据包队列预分配的内存共占用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6M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372870" y="1779905"/>
          <a:ext cx="639826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485"/>
                <a:gridCol w="1985645"/>
                <a:gridCol w="1599565"/>
                <a:gridCol w="1599565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UE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初始内存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接入</a:t>
                      </a:r>
                      <a:r>
                        <a:rPr lang="en-US" altLang="zh-CN"/>
                        <a:t>UE</a:t>
                      </a:r>
                      <a:r>
                        <a:rPr lang="zh-CN" altLang="en-US"/>
                        <a:t>后内存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每</a:t>
                      </a:r>
                      <a:r>
                        <a:rPr lang="en-US" altLang="zh-CN"/>
                        <a:t>UE</a:t>
                      </a:r>
                      <a:r>
                        <a:rPr lang="zh-CN" altLang="en-US"/>
                        <a:t>内存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3382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3394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3382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3446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6.4(</a:t>
                      </a:r>
                      <a:r>
                        <a:rPr lang="zh-CN" altLang="en-US"/>
                        <a:t>有</a:t>
                      </a:r>
                      <a:r>
                        <a:rPr lang="en-US" altLang="zh-CN"/>
                        <a:t>ping</a:t>
                      </a:r>
                      <a:r>
                        <a:rPr lang="zh-CN" altLang="en-US"/>
                        <a:t>包</a:t>
                      </a:r>
                      <a:r>
                        <a:rPr lang="en-US" altLang="zh-CN"/>
                        <a:t>)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706025" y="267494"/>
            <a:ext cx="1197610" cy="39751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信道配置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67360" y="915575"/>
          <a:ext cx="8380730" cy="3265805"/>
        </p:xfrm>
        <a:graphic>
          <a:graphicData uri="http://schemas.openxmlformats.org/drawingml/2006/table">
            <a:tbl>
              <a:tblPr/>
              <a:tblGrid>
                <a:gridCol w="911860"/>
                <a:gridCol w="4275455"/>
                <a:gridCol w="3193399"/>
              </a:tblGrid>
              <a:tr h="308610"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信道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500 UE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支持估算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配置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PRACH</a:t>
                      </a:r>
                      <a:endParaRPr lang="en-US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基于竞争接入，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更多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UE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需要花费更多的时间解决冲突全部接入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无需修改配置</a:t>
                      </a:r>
                      <a:endParaRPr lang="zh-CN" altLang="zh-CN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995"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PDCCH</a:t>
                      </a:r>
                      <a:endParaRPr lang="en-US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调度分配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pdcch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，与每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TTI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调度数相关，与总数无关，可支持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500UE</a:t>
                      </a:r>
                      <a:endParaRPr lang="en-US" altLang="zh-CN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无需修改配置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295"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PUCCH</a:t>
                      </a:r>
                      <a:endParaRPr lang="en-US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SR PUCCH format0: ceil(500/(40/10*3)/1) = 42, 42*1 = 42 RB</a:t>
                      </a:r>
                      <a:endParaRPr lang="zh-CN" altLang="en-US" sz="10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HARQ format0: 每个资源1RB，16个PUCCH资源占用16 RB</a:t>
                      </a:r>
                      <a:endParaRPr lang="zh-CN" altLang="en-US" sz="10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HARQ format2: 每个资源2RB，16个PUCCH资源占用32 RB</a:t>
                      </a:r>
                      <a:endParaRPr lang="zh-CN" altLang="en-US" sz="10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CSI-RS format2: ceil(500*2/(160/10*3)/1) = 21，21*5 = 105 RB</a:t>
                      </a:r>
                      <a:endParaRPr lang="zh-CN" altLang="en-US" sz="10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8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大下行子帧配比为例(大上行所需RB更少)</a:t>
                      </a:r>
                      <a:endParaRPr lang="zh-CN" altLang="en-US" sz="8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以现有周期和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pucch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格式配置，无需修改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CSI-RS</a:t>
                      </a:r>
                      <a:endParaRPr lang="en-US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CSI-RS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现在为小区级配置，所有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UE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接收同样配置的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CSI-RS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信号进行测量，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UE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数不影响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CSI-RS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配置</a:t>
                      </a:r>
                      <a:endParaRPr lang="zh-CN" altLang="en-US" sz="10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无需修改配置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880"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SRS</a:t>
                      </a:r>
                      <a:endParaRPr lang="en-US" altLang="en-US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每个上行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slot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支持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个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UE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频分复用，设置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SRS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周期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160slot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，周期内支持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160/10*3*12 = 576</a:t>
                      </a:r>
                      <a:endParaRPr lang="en-US" altLang="zh-CN" sz="10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8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大下行子帧配比为例(大上行配置更小周期)</a:t>
                      </a:r>
                      <a:endParaRPr lang="zh-CN" altLang="en-US" sz="8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800" b="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修改配置周期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80--&gt;160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，带来的问题，每个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UE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跳频覆盖全带宽的时间加倍，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160*12/2=960ms</a:t>
                      </a:r>
                      <a:endParaRPr lang="zh-CN" altLang="en-US" sz="10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706025" y="267494"/>
            <a:ext cx="1705610" cy="39751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调度时延评估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>
            <p:custDataLst>
              <p:tags r:id="rId1"/>
            </p:custDataLst>
          </p:nvPr>
        </p:nvSpPr>
        <p:spPr>
          <a:xfrm>
            <a:off x="227965" y="644525"/>
            <a:ext cx="8681720" cy="42945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调度时延的主要瓶颈在添加到调度优先级链表，进行了遍历整个链表，按优先级大小进行排序的过程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当用户数多，链表有几百个节点的时候，会造成一定的时延；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的调度和资源分配，因为我们有每个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调度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的限制，相比于现在的时延，不会有显著的升高。调度和资源分配分开处理，这样可以通过多线程同步处理。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针对优先级链表的访问时延可以采用：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哈希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+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链表的数据结构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2.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跳表结构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+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链表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重构优先级链表；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调度与资源分配分开；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取消资源预分配(最少4RB可用)的检查；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(pdcch candidate位置提前计算好)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MAC组包头(MAC CE的组包没变)放到了RLC组包位置，避免了重复的逐个包循环；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内存优化，(1) 下行数据包从udp入口就取消了使用NGP内存，而是直接使用DU静态内存；避免了反复的NGP内存操作时延；(2)Harq初始化时即分配了WLS内存，后续MAC+RLC组包以及填写接口直接使用该内存，避免了内存的反复申请释放操作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上行BSR更新，直接加到ulUeLst队尾；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整体去掉了NGP的内存，采用与NGP内存相似的结构使用静态内存替换了ngp内存使用；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下行BO的更细和优先级列表的添加，通过调度与资源分配的分开(以及其他细节的优化)，保证一个TTI内能够完成BO的更新和优先级列表的添加；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706025" y="267494"/>
            <a:ext cx="1197610" cy="39751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其他考虑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>
            <p:custDataLst>
              <p:tags r:id="rId1"/>
            </p:custDataLst>
          </p:nvPr>
        </p:nvSpPr>
        <p:spPr>
          <a:xfrm>
            <a:off x="227965" y="644525"/>
            <a:ext cx="8681720" cy="424624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下行数据层间传递，下行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更新时延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分别测试了循环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buffer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无锁队列，两者测试结果比较接近，平均每个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 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更新时延为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0.38~3.2 us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，平均值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1.55us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基于此，对于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500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如果同时有下行数据下发，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更新的时延将达到百微妙级别，无法保证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TTI(500us)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任务的完成；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所以无论采用循环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buffer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还是无锁链表，都没法解决几百个节点处理时延的问题，并且由于更新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的同时会重新计算优先级权值并添加到调度优先级列表，所以这个过程是影响下一个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的调度顺序的，从而没办法把更新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的过程单独独立出去，不在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Lvl1 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函数中处理。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但是，如果不区分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的业务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优先级的情况下，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即便几百个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可以采用每个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仅更新队列中少部分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，而不更新全部的方式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因为调度本身每个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也仅仅调度了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，这样应该能够满足时延的要求。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如果考虑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的业务优先级，需要在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RLC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添加参数将不同承载的优先级区分开，从而能在给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MAC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更新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的时候，将优先级更高的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 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放入优先级高的队列。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MAC 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处理中按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队列的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优先级高低更新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，并计数，达到设定个数，无论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队列是否取空，都停止退出，余下的下一个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处理。为了不使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队列过多，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的不同业务优先级不宜太多。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706025" y="267494"/>
            <a:ext cx="1197610" cy="39751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其他考虑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>
            <p:custDataLst>
              <p:tags r:id="rId1"/>
            </p:custDataLst>
          </p:nvPr>
        </p:nvSpPr>
        <p:spPr>
          <a:xfrm>
            <a:off x="227965" y="644525"/>
            <a:ext cx="8681720" cy="424624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SR&amp;CSI Report PUCCH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SRS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上行接收增多时延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按着最大支持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500UE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计算，每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最多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SR PUCCH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CSI Report PUCCH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以及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SRS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接收，需要实际评估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PHY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接收时延，以及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DU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处理各个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indication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消息的时延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DDDS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CU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接口消息数据量增多的影响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DDDS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消息在没有超流量灌包的情况下，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AM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模式取决于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CU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下发数据包的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polling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数量和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status pdu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反馈数量；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由于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status pdu</a:t>
            </a:r>
            <a:r>
              <a:rPr 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只有获得上行调度的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能够上报，因此其被每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调度数限制，从而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DDDS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数量主要取决于下发数据包携带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polling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PHY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接口消息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PHY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接口的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DL/UL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配置消息与每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TTI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调度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相关，但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SR&amp;CSI Report PUCCH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SRS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接收配置会增多，需要评估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PHY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接口处理时延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 flipH="1">
            <a:off x="0" y="1"/>
            <a:ext cx="6200256" cy="5178581"/>
            <a:chOff x="2943744" y="-19670"/>
            <a:chExt cx="6200256" cy="5178581"/>
          </a:xfrm>
        </p:grpSpPr>
        <p:sp>
          <p:nvSpPr>
            <p:cNvPr id="5" name="等腰三角形 4"/>
            <p:cNvSpPr/>
            <p:nvPr/>
          </p:nvSpPr>
          <p:spPr>
            <a:xfrm flipV="1">
              <a:off x="3913605" y="4071739"/>
              <a:ext cx="576064" cy="320652"/>
            </a:xfrm>
            <a:prstGeom prst="triangle">
              <a:avLst/>
            </a:prstGeom>
            <a:solidFill>
              <a:srgbClr val="0B66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自由: 形状 5"/>
            <p:cNvSpPr/>
            <p:nvPr/>
          </p:nvSpPr>
          <p:spPr>
            <a:xfrm>
              <a:off x="3837406" y="-19050"/>
              <a:ext cx="5306594" cy="5162550"/>
            </a:xfrm>
            <a:custGeom>
              <a:avLst/>
              <a:gdLst>
                <a:gd name="connsiteX0" fmla="*/ 2152650 w 5753100"/>
                <a:gd name="connsiteY0" fmla="*/ 0 h 5181600"/>
                <a:gd name="connsiteX1" fmla="*/ 5753100 w 5753100"/>
                <a:gd name="connsiteY1" fmla="*/ 0 h 5181600"/>
                <a:gd name="connsiteX2" fmla="*/ 5753100 w 5753100"/>
                <a:gd name="connsiteY2" fmla="*/ 5181600 h 5181600"/>
                <a:gd name="connsiteX3" fmla="*/ 0 w 5753100"/>
                <a:gd name="connsiteY3" fmla="*/ 5181600 h 5181600"/>
                <a:gd name="connsiteX4" fmla="*/ 2152650 w 5753100"/>
                <a:gd name="connsiteY4" fmla="*/ 0 h 518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53100" h="5181600">
                  <a:moveTo>
                    <a:pt x="2152650" y="0"/>
                  </a:moveTo>
                  <a:lnTo>
                    <a:pt x="5753100" y="0"/>
                  </a:lnTo>
                  <a:lnTo>
                    <a:pt x="5753100" y="5181600"/>
                  </a:lnTo>
                  <a:lnTo>
                    <a:pt x="0" y="5181600"/>
                  </a:lnTo>
                  <a:lnTo>
                    <a:pt x="2152650" y="0"/>
                  </a:lnTo>
                  <a:close/>
                </a:path>
              </a:pathLst>
            </a:custGeom>
            <a:blipFill dpi="0" rotWithShape="1"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933" t="-5588" r="-25421" b="-5588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等腰三角形 1"/>
            <p:cNvSpPr/>
            <p:nvPr/>
          </p:nvSpPr>
          <p:spPr>
            <a:xfrm>
              <a:off x="2943744" y="4071739"/>
              <a:ext cx="1958773" cy="1087172"/>
            </a:xfrm>
            <a:prstGeom prst="triangle">
              <a:avLst/>
            </a:prstGeom>
            <a:solidFill>
              <a:srgbClr val="1D95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自由: 形状 9"/>
            <p:cNvSpPr/>
            <p:nvPr/>
          </p:nvSpPr>
          <p:spPr>
            <a:xfrm>
              <a:off x="5415507" y="746918"/>
              <a:ext cx="409823" cy="326008"/>
            </a:xfrm>
            <a:custGeom>
              <a:avLst/>
              <a:gdLst>
                <a:gd name="connsiteX0" fmla="*/ 373380 w 373380"/>
                <a:gd name="connsiteY0" fmla="*/ 297180 h 297180"/>
                <a:gd name="connsiteX1" fmla="*/ 0 w 373380"/>
                <a:gd name="connsiteY1" fmla="*/ 297180 h 297180"/>
                <a:gd name="connsiteX2" fmla="*/ 114300 w 373380"/>
                <a:gd name="connsiteY2" fmla="*/ 0 h 297180"/>
                <a:gd name="connsiteX3" fmla="*/ 373380 w 373380"/>
                <a:gd name="connsiteY3" fmla="*/ 297180 h 2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80" h="297180">
                  <a:moveTo>
                    <a:pt x="373380" y="297180"/>
                  </a:moveTo>
                  <a:lnTo>
                    <a:pt x="0" y="297180"/>
                  </a:lnTo>
                  <a:lnTo>
                    <a:pt x="114300" y="0"/>
                  </a:lnTo>
                  <a:lnTo>
                    <a:pt x="373380" y="297180"/>
                  </a:lnTo>
                  <a:close/>
                </a:path>
              </a:pathLst>
            </a:custGeom>
            <a:solidFill>
              <a:srgbClr val="0B66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 flipH="1" flipV="1">
              <a:off x="4847482" y="-19670"/>
              <a:ext cx="1958773" cy="1087172"/>
            </a:xfrm>
            <a:prstGeom prst="triangle">
              <a:avLst/>
            </a:prstGeom>
            <a:solidFill>
              <a:srgbClr val="1D95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矩形 11"/>
          <p:cNvSpPr/>
          <p:nvPr/>
        </p:nvSpPr>
        <p:spPr>
          <a:xfrm>
            <a:off x="6660233" y="1966070"/>
            <a:ext cx="141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联系我们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95528" y="2849851"/>
            <a:ext cx="4248472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邮箱：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contact@yunzhiruantong.com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电话：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010-81377327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地址：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北京市海淀区中关村大街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座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1021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4296519" y="2499742"/>
            <a:ext cx="4847482" cy="0"/>
          </a:xfrm>
          <a:prstGeom prst="line">
            <a:avLst/>
          </a:prstGeom>
          <a:ln>
            <a:solidFill>
              <a:srgbClr val="1D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52" y="1636958"/>
            <a:ext cx="1054697" cy="81523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TABLE_BEAUTIFY" val="smartTable{83fb868b-28c2-416d-8244-16850c70b470}"/>
</p:tagLst>
</file>

<file path=ppt/tags/tag3.xml><?xml version="1.0" encoding="utf-8"?>
<p:tagLst xmlns:p="http://schemas.openxmlformats.org/presentationml/2006/main">
  <p:tag name="KSO_WM_UNIT_TABLE_BEAUTIFY" val="smartTable{09b7e685-8d55-49fc-8f5a-461f78b3abf0}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PP_MARK_KEY" val="d72fa77a-4233-4529-a29e-119eda801697"/>
  <p:tag name="COMMONDATA" val="eyJoZGlkIjoiN2ZjZGFmMGFlOGJlMjA2ZTU4NDczNDUzOGM2OTU2ZD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2301</Words>
  <Application>WPS 演示</Application>
  <PresentationFormat>全屏显示(16:9)</PresentationFormat>
  <Paragraphs>120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Xiwen</cp:lastModifiedBy>
  <cp:revision>210</cp:revision>
  <dcterms:created xsi:type="dcterms:W3CDTF">2016-08-24T03:07:00Z</dcterms:created>
  <dcterms:modified xsi:type="dcterms:W3CDTF">2023-08-28T09:57:16Z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84C402020EF34A11957289D29CB6CAC3</vt:lpwstr>
  </property>
</Properties>
</file>